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1" r:id="rId4"/>
    <p:sldId id="267" r:id="rId5"/>
    <p:sldId id="258"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8"/>
    <p:restoredTop sz="94553"/>
  </p:normalViewPr>
  <p:slideViewPr>
    <p:cSldViewPr snapToGrid="0" snapToObjects="1">
      <p:cViewPr>
        <p:scale>
          <a:sx n="120" d="100"/>
          <a:sy n="120" d="100"/>
        </p:scale>
        <p:origin x="3016" y="8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5EB62A5-4F85-2B4B-898A-CB01902B756C}" type="datetimeFigureOut">
              <a:rPr lang="en-US" smtClean="0"/>
              <a:t>6/17/16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CE6F7AE-0941-024D-AAE6-7CB7B1F5D31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EB62A5-4F85-2B4B-898A-CB01902B756C}"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6F7AE-0941-024D-AAE6-7CB7B1F5D3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5EB62A5-4F85-2B4B-898A-CB01902B756C}" type="datetimeFigureOut">
              <a:rPr lang="en-US" smtClean="0"/>
              <a:t>6/17/16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CE6F7AE-0941-024D-AAE6-7CB7B1F5D31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EB62A5-4F85-2B4B-898A-CB01902B756C}"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E6F7AE-0941-024D-AAE6-7CB7B1F5D31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5EB62A5-4F85-2B4B-898A-CB01902B756C}" type="datetimeFigureOut">
              <a:rPr lang="en-US" smtClean="0"/>
              <a:t>6/17/16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CE6F7AE-0941-024D-AAE6-7CB7B1F5D31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5EB62A5-4F85-2B4B-898A-CB01902B756C}" type="datetimeFigureOut">
              <a:rPr lang="en-US" smtClean="0"/>
              <a:t>6/17/16</a:t>
            </a:fld>
            <a:endParaRPr lang="en-US"/>
          </a:p>
        </p:txBody>
      </p:sp>
      <p:sp>
        <p:nvSpPr>
          <p:cNvPr id="10" name="Slide Number Placeholder 9"/>
          <p:cNvSpPr>
            <a:spLocks noGrp="1"/>
          </p:cNvSpPr>
          <p:nvPr>
            <p:ph type="sldNum" sz="quarter" idx="16"/>
          </p:nvPr>
        </p:nvSpPr>
        <p:spPr/>
        <p:txBody>
          <a:bodyPr rtlCol="0"/>
          <a:lstStyle/>
          <a:p>
            <a:fld id="{5CE6F7AE-0941-024D-AAE6-7CB7B1F5D31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5EB62A5-4F85-2B4B-898A-CB01902B756C}" type="datetimeFigureOut">
              <a:rPr lang="en-US" smtClean="0"/>
              <a:t>6/17/16</a:t>
            </a:fld>
            <a:endParaRPr lang="en-US"/>
          </a:p>
        </p:txBody>
      </p:sp>
      <p:sp>
        <p:nvSpPr>
          <p:cNvPr id="12" name="Slide Number Placeholder 11"/>
          <p:cNvSpPr>
            <a:spLocks noGrp="1"/>
          </p:cNvSpPr>
          <p:nvPr>
            <p:ph type="sldNum" sz="quarter" idx="16"/>
          </p:nvPr>
        </p:nvSpPr>
        <p:spPr/>
        <p:txBody>
          <a:bodyPr rtlCol="0"/>
          <a:lstStyle/>
          <a:p>
            <a:fld id="{5CE6F7AE-0941-024D-AAE6-7CB7B1F5D31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EB62A5-4F85-2B4B-898A-CB01902B756C}" type="datetimeFigureOut">
              <a:rPr lang="en-US" smtClean="0"/>
              <a:t>6/17/16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CE6F7AE-0941-024D-AAE6-7CB7B1F5D3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B62A5-4F85-2B4B-898A-CB01902B756C}" type="datetimeFigureOut">
              <a:rPr lang="en-US" smtClean="0"/>
              <a:t>6/17/16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CE6F7AE-0941-024D-AAE6-7CB7B1F5D3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EB62A5-4F85-2B4B-898A-CB01902B756C}"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CE6F7AE-0941-024D-AAE6-7CB7B1F5D31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5EB62A5-4F85-2B4B-898A-CB01902B756C}" type="datetimeFigureOut">
              <a:rPr lang="en-US" smtClean="0"/>
              <a:t>6/17/16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CE6F7AE-0941-024D-AAE6-7CB7B1F5D31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5EB62A5-4F85-2B4B-898A-CB01902B756C}" type="datetimeFigureOut">
              <a:rPr lang="en-US" smtClean="0"/>
              <a:t>6/17/16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CE6F7AE-0941-024D-AAE6-7CB7B1F5D3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417" y="538953"/>
            <a:ext cx="5756043" cy="564134"/>
          </a:xfrm>
        </p:spPr>
        <p:txBody>
          <a:bodyPr>
            <a:normAutofit/>
          </a:bodyPr>
          <a:lstStyle/>
          <a:p>
            <a:pPr algn="ctr"/>
            <a:r>
              <a:rPr lang="en-US" sz="2400" cap="none" dirty="0" smtClean="0">
                <a:latin typeface="Trebuchet MS"/>
                <a:cs typeface="Trebuchet MS"/>
              </a:rPr>
              <a:t>School of Natural Sciences NMR Facility</a:t>
            </a:r>
            <a:endParaRPr lang="en-US" sz="2400" cap="none" dirty="0">
              <a:latin typeface="Trebuchet MS"/>
              <a:cs typeface="Trebuchet MS"/>
            </a:endParaRPr>
          </a:p>
        </p:txBody>
      </p:sp>
      <p:sp>
        <p:nvSpPr>
          <p:cNvPr id="3" name="Subtitle 2"/>
          <p:cNvSpPr>
            <a:spLocks noGrp="1"/>
          </p:cNvSpPr>
          <p:nvPr>
            <p:ph type="subTitle" idx="1"/>
          </p:nvPr>
        </p:nvSpPr>
        <p:spPr>
          <a:xfrm>
            <a:off x="432239" y="1677500"/>
            <a:ext cx="3680355" cy="3293723"/>
          </a:xfrm>
        </p:spPr>
        <p:txBody>
          <a:bodyPr>
            <a:normAutofit/>
          </a:bodyPr>
          <a:lstStyle/>
          <a:p>
            <a:pPr algn="ctr">
              <a:spcBef>
                <a:spcPts val="0"/>
              </a:spcBef>
            </a:pPr>
            <a:r>
              <a:rPr lang="en-US" sz="2000" dirty="0" smtClean="0">
                <a:latin typeface="Trebuchet MS"/>
                <a:cs typeface="Trebuchet MS"/>
              </a:rPr>
              <a:t>Introduction to the NMR Facility   </a:t>
            </a:r>
            <a:endParaRPr lang="en-US" sz="2000" dirty="0">
              <a:latin typeface="Trebuchet MS"/>
              <a:cs typeface="Trebuchet MS"/>
            </a:endParaRPr>
          </a:p>
        </p:txBody>
      </p:sp>
      <p:pic>
        <p:nvPicPr>
          <p:cNvPr id="4" name="Picture 3" descr="UCWorkmarkMercedWhit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27" y="199228"/>
            <a:ext cx="2743200" cy="1371600"/>
          </a:xfrm>
          <a:prstGeom prst="rect">
            <a:avLst/>
          </a:prstGeom>
        </p:spPr>
      </p:pic>
      <p:pic>
        <p:nvPicPr>
          <p:cNvPr id="13" name="Picture 12" descr="SNSDept.Logo.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708" y="5964944"/>
            <a:ext cx="2743200" cy="914400"/>
          </a:xfrm>
          <a:prstGeom prst="rect">
            <a:avLst/>
          </a:prstGeom>
        </p:spPr>
      </p:pic>
      <p:sp>
        <p:nvSpPr>
          <p:cNvPr id="8"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atin typeface="Trebuchet MS"/>
                <a:cs typeface="Trebuchet MS"/>
              </a:rPr>
              <a:t>Information</a:t>
            </a:r>
            <a:endParaRPr lang="en-US" sz="2400" cap="none" dirty="0">
              <a:latin typeface="Trebuchet MS"/>
              <a:cs typeface="Trebuchet MS"/>
            </a:endParaRPr>
          </a:p>
        </p:txBody>
      </p:sp>
      <p:sp>
        <p:nvSpPr>
          <p:cNvPr id="9"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atin typeface="Trebuchet MS"/>
                <a:cs typeface="Trebuchet MS"/>
              </a:rPr>
              <a:t>NMR Facility Introduction</a:t>
            </a:r>
            <a:endParaRPr lang="en-US" sz="2400" cap="none" dirty="0">
              <a:latin typeface="Trebuchet MS"/>
              <a:cs typeface="Trebuchet M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120" y="1682356"/>
            <a:ext cx="4572000" cy="3429000"/>
          </a:xfrm>
          <a:prstGeom prst="rect">
            <a:avLst/>
          </a:prstGeom>
          <a:ln>
            <a:noFill/>
          </a:ln>
          <a:effectLst>
            <a:softEdge rad="112500"/>
          </a:effectLst>
        </p:spPr>
      </p:pic>
    </p:spTree>
    <p:extLst>
      <p:ext uri="{BB962C8B-B14F-4D97-AF65-F5344CB8AC3E}">
        <p14:creationId xmlns:p14="http://schemas.microsoft.com/office/powerpoint/2010/main" val="51723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Auto Sample Insertion – MR400 DD2</a:t>
            </a:r>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  </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7" name="Content Placeholder 2"/>
          <p:cNvSpPr txBox="1">
            <a:spLocks/>
          </p:cNvSpPr>
          <p:nvPr/>
        </p:nvSpPr>
        <p:spPr>
          <a:xfrm>
            <a:off x="662982" y="1506002"/>
            <a:ext cx="4451278" cy="4703411"/>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solidFill>
                  <a:srgbClr val="0070C0"/>
                </a:solidFill>
              </a:rPr>
              <a:t>MR400 S</a:t>
            </a:r>
            <a:r>
              <a:rPr lang="en-US" sz="2000" dirty="0" smtClean="0">
                <a:solidFill>
                  <a:srgbClr val="0070C0"/>
                </a:solidFill>
              </a:rPr>
              <a:t>ample Insertion is Automatic</a:t>
            </a:r>
          </a:p>
          <a:p>
            <a:pPr marL="0" indent="0" defTabSz="914400">
              <a:buNone/>
            </a:pPr>
            <a:r>
              <a:rPr lang="en-US" sz="1400" dirty="0" smtClean="0"/>
              <a:t>The MR400 contains a 12-sample carousel to insert samples automatically. Place your sample in one of the 12 numbered locations of the carousel. You will specify the location when you start the experiment.  </a:t>
            </a:r>
          </a:p>
          <a:p>
            <a:pPr defTabSz="914400">
              <a:buFont typeface="Wingdings" charset="2"/>
              <a:buChar char="q"/>
            </a:pPr>
            <a:r>
              <a:rPr lang="en-US" sz="2000" dirty="0" smtClean="0">
                <a:solidFill>
                  <a:srgbClr val="0070C0"/>
                </a:solidFill>
              </a:rPr>
              <a:t>The Carousel Rotates to the Bore and Drops the Sample</a:t>
            </a:r>
          </a:p>
          <a:p>
            <a:pPr marL="0" indent="0" defTabSz="914400">
              <a:buNone/>
            </a:pPr>
            <a:r>
              <a:rPr lang="en-US" sz="1400" dirty="0" smtClean="0"/>
              <a:t>The carousel rotates to a position over the bore and drops the sample on a cushion of air.  The tube below the red arrow (location 2) is sitting over the bore in this picture.  The tube below the green arrow is in location 8.  </a:t>
            </a:r>
            <a:endParaRPr lang="en-US" sz="1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031" y="2127214"/>
            <a:ext cx="2743200" cy="3657600"/>
          </a:xfrm>
          <a:prstGeom prst="rect">
            <a:avLst/>
          </a:prstGeom>
        </p:spPr>
      </p:pic>
      <p:cxnSp>
        <p:nvCxnSpPr>
          <p:cNvPr id="8" name="Straight Arrow Connector 7"/>
          <p:cNvCxnSpPr/>
          <p:nvPr/>
        </p:nvCxnSpPr>
        <p:spPr>
          <a:xfrm>
            <a:off x="7251404" y="2743200"/>
            <a:ext cx="0" cy="29771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977962" y="2892056"/>
            <a:ext cx="0" cy="297712"/>
          </a:xfrm>
          <a:prstGeom prst="straightConnector1">
            <a:avLst/>
          </a:prstGeom>
          <a:ln>
            <a:solidFill>
              <a:schemeClr val="accent4">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34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The NMR Instruments  </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12648" y="1812036"/>
            <a:ext cx="6702552"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t>Agilent Technologies 400 MHz – “MR400 DD2” – Science and Engineering 2, Room 20 – Back of the Room </a:t>
            </a:r>
          </a:p>
          <a:p>
            <a:pPr defTabSz="914400">
              <a:buFont typeface="Wingdings" charset="2"/>
              <a:buChar char="q"/>
            </a:pPr>
            <a:endParaRPr lang="en-US" sz="2000" dirty="0" smtClean="0"/>
          </a:p>
          <a:p>
            <a:pPr defTabSz="914400">
              <a:buFont typeface="Wingdings" charset="2"/>
              <a:buChar char="q"/>
            </a:pPr>
            <a:endParaRPr lang="en-US" sz="2000" dirty="0" smtClean="0"/>
          </a:p>
          <a:p>
            <a:pPr defTabSz="914400">
              <a:buFont typeface="Wingdings" charset="2"/>
              <a:buChar char="q"/>
            </a:pPr>
            <a:r>
              <a:rPr lang="en-US" sz="2000" dirty="0" smtClean="0"/>
              <a:t>Agilent Technologies 500 MHz – “</a:t>
            </a:r>
            <a:r>
              <a:rPr lang="en-US" sz="2000" dirty="0" err="1" smtClean="0"/>
              <a:t>Propulse</a:t>
            </a:r>
            <a:r>
              <a:rPr lang="en-US" sz="2000" dirty="0" smtClean="0"/>
              <a:t>” – Science and Engineering 2, Room 20 – Front of the Room </a:t>
            </a:r>
          </a:p>
          <a:p>
            <a:pPr defTabSz="914400">
              <a:buFont typeface="Wingdings" charset="2"/>
              <a:buChar char="q"/>
            </a:pPr>
            <a:endParaRPr lang="en-US" sz="2000" dirty="0" smtClean="0"/>
          </a:p>
          <a:p>
            <a:pPr defTabSz="914400">
              <a:buFont typeface="Wingdings" charset="2"/>
              <a:buChar char="q"/>
            </a:pPr>
            <a:endParaRPr lang="en-US" sz="2000" dirty="0"/>
          </a:p>
          <a:p>
            <a:pPr defTabSz="914400">
              <a:buFont typeface="Wingdings" charset="2"/>
              <a:buChar char="q"/>
            </a:pPr>
            <a:r>
              <a:rPr lang="en-US" sz="2000" dirty="0" err="1" smtClean="0"/>
              <a:t>Bruker</a:t>
            </a:r>
            <a:r>
              <a:rPr lang="en-US" sz="2000" dirty="0" smtClean="0"/>
              <a:t> Inc. 600 MHz – “</a:t>
            </a:r>
            <a:r>
              <a:rPr lang="en-US" sz="2000" dirty="0" err="1" smtClean="0"/>
              <a:t>Avance</a:t>
            </a:r>
            <a:r>
              <a:rPr lang="en-US" sz="2000" dirty="0" smtClean="0"/>
              <a:t> III” – Castle Building 1201 in Atwater – Room 1201</a:t>
            </a:r>
            <a:endParaRPr lang="en-US" sz="2000" dirty="0"/>
          </a:p>
          <a:p>
            <a:pPr defTabSz="914400">
              <a:buFont typeface="Wingdings" charset="2"/>
              <a:buChar char="q"/>
            </a:pPr>
            <a:endParaRPr lang="en-US" sz="2000" dirty="0" smtClean="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000" t="17872" b="10396"/>
          <a:stretch/>
        </p:blipFill>
        <p:spPr>
          <a:xfrm>
            <a:off x="7431024" y="1889448"/>
            <a:ext cx="1216152" cy="1453977"/>
          </a:xfrm>
          <a:prstGeom prst="rect">
            <a:avLst/>
          </a:prstGeom>
          <a:ln>
            <a:noFill/>
          </a:ln>
          <a:effectLst>
            <a:softEdge rad="112500"/>
          </a:effectLst>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5737" r="48400" b="28264"/>
          <a:stretch/>
        </p:blipFill>
        <p:spPr>
          <a:xfrm>
            <a:off x="6950750" y="3420836"/>
            <a:ext cx="1812250" cy="1475087"/>
          </a:xfrm>
          <a:prstGeom prst="rect">
            <a:avLst/>
          </a:prstGeom>
          <a:ln>
            <a:noFill/>
          </a:ln>
          <a:effectLst>
            <a:softEdge rad="112500"/>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000" t="17872" b="10396"/>
          <a:stretch/>
        </p:blipFill>
        <p:spPr>
          <a:xfrm>
            <a:off x="7546848" y="4973334"/>
            <a:ext cx="1216152" cy="1453977"/>
          </a:xfrm>
          <a:prstGeom prst="rect">
            <a:avLst/>
          </a:prstGeom>
          <a:ln>
            <a:noFill/>
          </a:ln>
          <a:effectLst>
            <a:softEdge rad="112500"/>
          </a:effectLst>
        </p:spPr>
      </p:pic>
    </p:spTree>
    <p:extLst>
      <p:ext uri="{BB962C8B-B14F-4D97-AF65-F5344CB8AC3E}">
        <p14:creationId xmlns:p14="http://schemas.microsoft.com/office/powerpoint/2010/main" val="109612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The Available NMR Experiments  </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12648" y="1812036"/>
            <a:ext cx="7827264"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t>Agilent 400 MHz</a:t>
            </a:r>
          </a:p>
          <a:p>
            <a:pPr marL="0" indent="0" defTabSz="914400">
              <a:buNone/>
            </a:pPr>
            <a:r>
              <a:rPr lang="en-US" sz="1400" dirty="0" smtClean="0"/>
              <a:t>Two channels, </a:t>
            </a:r>
            <a:r>
              <a:rPr lang="en-US" sz="1400" baseline="30000" dirty="0" smtClean="0"/>
              <a:t>19</a:t>
            </a:r>
            <a:r>
              <a:rPr lang="en-US" sz="1400" dirty="0" smtClean="0"/>
              <a:t>F-</a:t>
            </a:r>
            <a:r>
              <a:rPr lang="en-US" sz="1400" baseline="30000" dirty="0" smtClean="0"/>
              <a:t>1</a:t>
            </a:r>
            <a:r>
              <a:rPr lang="en-US" sz="1400" dirty="0" smtClean="0"/>
              <a:t>H/</a:t>
            </a:r>
            <a:r>
              <a:rPr lang="en-US" sz="1400" baseline="30000" dirty="0" smtClean="0"/>
              <a:t>15</a:t>
            </a:r>
            <a:r>
              <a:rPr lang="en-US" sz="1400" dirty="0" smtClean="0"/>
              <a:t>N-</a:t>
            </a:r>
            <a:r>
              <a:rPr lang="en-US" sz="1400" baseline="30000" dirty="0" smtClean="0"/>
              <a:t>31</a:t>
            </a:r>
            <a:r>
              <a:rPr lang="en-US" sz="1400" dirty="0" smtClean="0"/>
              <a:t>P, Agilent </a:t>
            </a:r>
            <a:r>
              <a:rPr lang="en-US" sz="1400" dirty="0" err="1" smtClean="0"/>
              <a:t>OneNMR</a:t>
            </a:r>
            <a:r>
              <a:rPr lang="en-US" sz="1400" baseline="30000" dirty="0" err="1" smtClean="0"/>
              <a:t>TM</a:t>
            </a:r>
            <a:r>
              <a:rPr lang="en-US" sz="1400" dirty="0" smtClean="0"/>
              <a:t> </a:t>
            </a:r>
            <a:r>
              <a:rPr lang="en-US" sz="1400" dirty="0"/>
              <a:t>p</a:t>
            </a:r>
            <a:r>
              <a:rPr lang="en-US" sz="1400" dirty="0" smtClean="0"/>
              <a:t>robe, 12-sample Automation -  for Organic Solutions, with walk-up use. Typical experiments are </a:t>
            </a:r>
            <a:r>
              <a:rPr lang="en-US" sz="1400" baseline="30000" dirty="0" smtClean="0"/>
              <a:t>1</a:t>
            </a:r>
            <a:r>
              <a:rPr lang="en-US" sz="1400" dirty="0" smtClean="0"/>
              <a:t>H, </a:t>
            </a:r>
            <a:r>
              <a:rPr lang="en-US" sz="1400" baseline="30000" dirty="0" smtClean="0"/>
              <a:t>19</a:t>
            </a:r>
            <a:r>
              <a:rPr lang="en-US" sz="1400" dirty="0" smtClean="0"/>
              <a:t>F,</a:t>
            </a:r>
            <a:r>
              <a:rPr lang="en-US" sz="1400" baseline="30000" dirty="0" smtClean="0"/>
              <a:t>13</a:t>
            </a:r>
            <a:r>
              <a:rPr lang="en-US" sz="1400" dirty="0" smtClean="0"/>
              <a:t>C and </a:t>
            </a:r>
            <a:r>
              <a:rPr lang="en-US" sz="1400" baseline="30000" dirty="0" smtClean="0"/>
              <a:t>2</a:t>
            </a:r>
            <a:r>
              <a:rPr lang="en-US" sz="1400" dirty="0" smtClean="0"/>
              <a:t>H 1-D along with 2D </a:t>
            </a:r>
            <a:r>
              <a:rPr lang="en-US" sz="1400" baseline="30000" dirty="0" smtClean="0"/>
              <a:t>1</a:t>
            </a:r>
            <a:r>
              <a:rPr lang="en-US" sz="1400" dirty="0" smtClean="0"/>
              <a:t>H COSY, </a:t>
            </a:r>
            <a:r>
              <a:rPr lang="en-US" sz="1400" baseline="30000" dirty="0" smtClean="0"/>
              <a:t>1</a:t>
            </a:r>
            <a:r>
              <a:rPr lang="en-US" sz="1400" dirty="0" smtClean="0"/>
              <a:t>H-</a:t>
            </a:r>
            <a:r>
              <a:rPr lang="en-US" sz="1400" baseline="30000" dirty="0" smtClean="0"/>
              <a:t>13</a:t>
            </a:r>
            <a:r>
              <a:rPr lang="en-US" sz="1400" dirty="0" smtClean="0"/>
              <a:t>C HSQC, HMBC etc. A single sample run is limited to 30 minutes during the day.  Multi-hour use is permitted after 6:00 pm. </a:t>
            </a:r>
            <a:endParaRPr lang="en-US" sz="2000" dirty="0" smtClean="0"/>
          </a:p>
          <a:p>
            <a:pPr defTabSz="914400">
              <a:buFont typeface="Wingdings" charset="2"/>
              <a:buChar char="q"/>
            </a:pPr>
            <a:r>
              <a:rPr lang="en-US" sz="2000" dirty="0" smtClean="0"/>
              <a:t>Agilent 500 MHz</a:t>
            </a:r>
          </a:p>
          <a:p>
            <a:pPr marL="0" indent="0" defTabSz="914400">
              <a:buNone/>
            </a:pPr>
            <a:r>
              <a:rPr lang="en-US" sz="1400" dirty="0"/>
              <a:t>Two </a:t>
            </a:r>
            <a:r>
              <a:rPr lang="en-US" sz="1400" dirty="0" smtClean="0"/>
              <a:t>channels</a:t>
            </a:r>
            <a:r>
              <a:rPr lang="en-US" sz="1400" dirty="0"/>
              <a:t>, </a:t>
            </a:r>
            <a:r>
              <a:rPr lang="en-US" sz="1400" baseline="30000" dirty="0"/>
              <a:t>15</a:t>
            </a:r>
            <a:r>
              <a:rPr lang="en-US" sz="1400" dirty="0"/>
              <a:t>N-</a:t>
            </a:r>
            <a:r>
              <a:rPr lang="en-US" sz="1400" baseline="30000" dirty="0"/>
              <a:t>31</a:t>
            </a:r>
            <a:r>
              <a:rPr lang="en-US" sz="1400" dirty="0"/>
              <a:t>P/</a:t>
            </a:r>
            <a:r>
              <a:rPr lang="en-US" sz="1400" baseline="30000" dirty="0"/>
              <a:t>19</a:t>
            </a:r>
            <a:r>
              <a:rPr lang="en-US" sz="1400" dirty="0"/>
              <a:t>F-</a:t>
            </a:r>
            <a:r>
              <a:rPr lang="en-US" sz="1400" baseline="30000" dirty="0"/>
              <a:t>1</a:t>
            </a:r>
            <a:r>
              <a:rPr lang="en-US" sz="1400" dirty="0"/>
              <a:t>H, Agilent </a:t>
            </a:r>
            <a:r>
              <a:rPr lang="en-US" sz="1400" dirty="0" err="1" smtClean="0"/>
              <a:t>OneNMR</a:t>
            </a:r>
            <a:r>
              <a:rPr lang="en-US" sz="1400" baseline="30000" dirty="0" err="1" smtClean="0"/>
              <a:t>TM</a:t>
            </a:r>
            <a:r>
              <a:rPr lang="en-US" sz="1400" dirty="0" smtClean="0"/>
              <a:t> </a:t>
            </a:r>
            <a:r>
              <a:rPr lang="en-US" sz="1400" dirty="0"/>
              <a:t>p</a:t>
            </a:r>
            <a:r>
              <a:rPr lang="en-US" sz="1400" dirty="0" smtClean="0"/>
              <a:t>robe</a:t>
            </a:r>
            <a:r>
              <a:rPr lang="en-US" sz="1400" dirty="0"/>
              <a:t>, </a:t>
            </a:r>
            <a:r>
              <a:rPr lang="en-US" sz="1400" dirty="0" smtClean="0"/>
              <a:t>96-sample </a:t>
            </a:r>
            <a:r>
              <a:rPr lang="en-US" sz="1400" dirty="0"/>
              <a:t>Automation </a:t>
            </a:r>
            <a:r>
              <a:rPr lang="en-US" sz="1400" dirty="0" smtClean="0"/>
              <a:t>- for </a:t>
            </a:r>
            <a:r>
              <a:rPr lang="en-US" sz="1400" dirty="0"/>
              <a:t>Organic </a:t>
            </a:r>
            <a:r>
              <a:rPr lang="en-US" sz="1400" dirty="0" smtClean="0"/>
              <a:t>Solutions and Special Experiments, with walk-up and reserved use</a:t>
            </a:r>
            <a:r>
              <a:rPr lang="en-US" sz="1400" dirty="0"/>
              <a:t>.  </a:t>
            </a:r>
            <a:r>
              <a:rPr lang="en-US" sz="1400" dirty="0" smtClean="0"/>
              <a:t>The 500 provides walkup backup for the 400 during the day as well as special experiments. One may reserve for long runs. </a:t>
            </a:r>
          </a:p>
          <a:p>
            <a:pPr defTabSz="914400">
              <a:buFont typeface="Wingdings" charset="2"/>
              <a:buChar char="q"/>
            </a:pPr>
            <a:r>
              <a:rPr lang="en-US" sz="2000" dirty="0" err="1" smtClean="0"/>
              <a:t>Bruker</a:t>
            </a:r>
            <a:r>
              <a:rPr lang="en-US" sz="2000" dirty="0" smtClean="0"/>
              <a:t> 600 MHz</a:t>
            </a:r>
            <a:endParaRPr lang="en-US" sz="2000" dirty="0"/>
          </a:p>
          <a:p>
            <a:pPr marL="0" indent="0" defTabSz="914400">
              <a:buNone/>
            </a:pPr>
            <a:r>
              <a:rPr lang="en-US" sz="1400" dirty="0" smtClean="0"/>
              <a:t>Four channels </a:t>
            </a:r>
            <a:r>
              <a:rPr lang="en-US" sz="1400" baseline="30000" dirty="0" smtClean="0"/>
              <a:t>1</a:t>
            </a:r>
            <a:r>
              <a:rPr lang="en-US" sz="1400" dirty="0" smtClean="0"/>
              <a:t>H/</a:t>
            </a:r>
            <a:r>
              <a:rPr lang="en-US" sz="1400" baseline="30000" dirty="0" smtClean="0"/>
              <a:t>13</a:t>
            </a:r>
            <a:r>
              <a:rPr lang="en-US" sz="1400" dirty="0" smtClean="0"/>
              <a:t>C/</a:t>
            </a:r>
            <a:r>
              <a:rPr lang="en-US" sz="1400" baseline="30000" dirty="0" smtClean="0"/>
              <a:t>15</a:t>
            </a:r>
            <a:r>
              <a:rPr lang="en-US" sz="1400" dirty="0" smtClean="0"/>
              <a:t>N/</a:t>
            </a:r>
            <a:r>
              <a:rPr lang="en-US" sz="1400" baseline="30000" dirty="0" smtClean="0"/>
              <a:t>2</a:t>
            </a:r>
            <a:r>
              <a:rPr lang="en-US" sz="1400" dirty="0" smtClean="0"/>
              <a:t>H, </a:t>
            </a:r>
            <a:r>
              <a:rPr lang="en-US" sz="1400" dirty="0" err="1" smtClean="0"/>
              <a:t>Bruker</a:t>
            </a:r>
            <a:r>
              <a:rPr lang="en-US" sz="1400" dirty="0" smtClean="0"/>
              <a:t> </a:t>
            </a:r>
            <a:r>
              <a:rPr lang="en-US" sz="1400" dirty="0" err="1" smtClean="0"/>
              <a:t>CryoProbe</a:t>
            </a:r>
            <a:r>
              <a:rPr lang="en-US" sz="1400" dirty="0"/>
              <a:t> </a:t>
            </a:r>
            <a:r>
              <a:rPr lang="en-US" sz="1400" dirty="0" smtClean="0"/>
              <a:t>– For </a:t>
            </a:r>
            <a:r>
              <a:rPr lang="en-US" sz="1400" dirty="0" err="1" smtClean="0"/>
              <a:t>Biomolecular</a:t>
            </a:r>
            <a:r>
              <a:rPr lang="en-US" sz="1400" dirty="0" smtClean="0"/>
              <a:t> and Protein Experiments, with reserved use only. Several groups use the 600 for multi-dimensional protein NMR where runs may last several days to a week.  The 600 is available by arrangement for other experiments when it is needed. </a:t>
            </a:r>
            <a:endParaRPr lang="en-US" sz="1400" dirty="0"/>
          </a:p>
        </p:txBody>
      </p:sp>
    </p:spTree>
    <p:extLst>
      <p:ext uri="{BB962C8B-B14F-4D97-AF65-F5344CB8AC3E}">
        <p14:creationId xmlns:p14="http://schemas.microsoft.com/office/powerpoint/2010/main" val="560447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Access to the NMR Facility and Data  </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62981" y="1506002"/>
            <a:ext cx="7722129" cy="4703411"/>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a:solidFill>
                  <a:srgbClr val="0070C0"/>
                </a:solidFill>
              </a:rPr>
              <a:t>Your Cat Card Should Open the Lab Door (SE2-20) </a:t>
            </a:r>
          </a:p>
          <a:p>
            <a:pPr marL="0" indent="0" defTabSz="914400">
              <a:buNone/>
            </a:pPr>
            <a:r>
              <a:rPr lang="en-US" sz="1400" dirty="0"/>
              <a:t>For Chemistry and the SNS, see your faculty advisor for access.  For other schools the NMR facility can get the access directly</a:t>
            </a:r>
            <a:r>
              <a:rPr lang="en-US" sz="1400" dirty="0" smtClean="0"/>
              <a:t>. The lab is available 24 hours. It has wireless but poor or no cellphone service. Use good judgment after hours. </a:t>
            </a:r>
            <a:endParaRPr lang="en-US" sz="1400" dirty="0">
              <a:solidFill>
                <a:srgbClr val="0070C0"/>
              </a:solidFill>
            </a:endParaRPr>
          </a:p>
          <a:p>
            <a:pPr defTabSz="914400">
              <a:buFont typeface="Wingdings" charset="2"/>
              <a:buChar char="q"/>
            </a:pPr>
            <a:r>
              <a:rPr lang="en-US" sz="2000" dirty="0" smtClean="0">
                <a:solidFill>
                  <a:srgbClr val="0070C0"/>
                </a:solidFill>
              </a:rPr>
              <a:t>Log into the 400 or 500 with an Operator Name.</a:t>
            </a:r>
          </a:p>
          <a:p>
            <a:pPr marL="0" indent="0" defTabSz="914400">
              <a:buNone/>
            </a:pPr>
            <a:r>
              <a:rPr lang="en-US" sz="1400" dirty="0" smtClean="0"/>
              <a:t>Log into the NMR software with your assigned operator name (a lowercase derivative of your first name).  The operator name is tied to your faculty group name and his used to monitor </a:t>
            </a:r>
            <a:r>
              <a:rPr lang="en-US" sz="1400" dirty="0" smtClean="0"/>
              <a:t>usage and archive data.  </a:t>
            </a:r>
            <a:r>
              <a:rPr lang="en-US" sz="1400" dirty="0" smtClean="0"/>
              <a:t>Always log out when finished and never use the wrong operator.  If your operator is not on the login page, ask to have it assigned. This checkout allows you to use either the 400 or the 500 in SE2-20.</a:t>
            </a:r>
          </a:p>
          <a:p>
            <a:pPr defTabSz="914400">
              <a:buFont typeface="Wingdings" charset="2"/>
              <a:buChar char="q"/>
            </a:pPr>
            <a:r>
              <a:rPr lang="en-US" sz="2000" dirty="0" smtClean="0">
                <a:solidFill>
                  <a:srgbClr val="0070C0"/>
                </a:solidFill>
              </a:rPr>
              <a:t>Raw Data is Archived by Operator and Faculty </a:t>
            </a:r>
            <a:r>
              <a:rPr lang="en-US" sz="2000" dirty="0">
                <a:solidFill>
                  <a:srgbClr val="0070C0"/>
                </a:solidFill>
              </a:rPr>
              <a:t>G</a:t>
            </a:r>
            <a:r>
              <a:rPr lang="en-US" sz="2000" dirty="0" smtClean="0">
                <a:solidFill>
                  <a:srgbClr val="0070C0"/>
                </a:solidFill>
              </a:rPr>
              <a:t>roup</a:t>
            </a:r>
          </a:p>
          <a:p>
            <a:pPr marL="0" indent="0" defTabSz="914400">
              <a:buNone/>
            </a:pPr>
            <a:r>
              <a:rPr lang="en-US" sz="1400" dirty="0" smtClean="0"/>
              <a:t>Find your raw data in </a:t>
            </a:r>
            <a:r>
              <a:rPr lang="en-US" sz="1400" dirty="0" smtClean="0">
                <a:latin typeface="Courier New" charset="0"/>
                <a:ea typeface="Courier New" charset="0"/>
                <a:cs typeface="Courier New" charset="0"/>
              </a:rPr>
              <a:t>/home/UCM400/data/</a:t>
            </a:r>
            <a:r>
              <a:rPr lang="en-US" sz="1400" dirty="0" smtClean="0"/>
              <a:t> (400) and </a:t>
            </a:r>
            <a:r>
              <a:rPr lang="en-US" sz="1400" dirty="0" smtClean="0">
                <a:latin typeface="Courier New" charset="0"/>
                <a:ea typeface="Courier New" charset="0"/>
                <a:cs typeface="Courier New" charset="0"/>
              </a:rPr>
              <a:t>/home/UCM500/data/ </a:t>
            </a:r>
            <a:r>
              <a:rPr lang="en-US" sz="1400" dirty="0" smtClean="0">
                <a:ea typeface="Courier New" charset="0"/>
                <a:cs typeface="Courier New" charset="0"/>
              </a:rPr>
              <a:t>(500) under </a:t>
            </a:r>
            <a:r>
              <a:rPr lang="en-US" sz="1400" dirty="0" err="1" smtClean="0">
                <a:latin typeface="Courier New" charset="0"/>
                <a:ea typeface="Courier New" charset="0"/>
                <a:cs typeface="Courier New" charset="0"/>
              </a:rPr>
              <a:t>facultygroup</a:t>
            </a:r>
            <a:r>
              <a:rPr lang="en-US" sz="1400" dirty="0" smtClean="0">
                <a:latin typeface="Courier New" charset="0"/>
                <a:ea typeface="Courier New" charset="0"/>
                <a:cs typeface="Courier New" charset="0"/>
              </a:rPr>
              <a:t>/</a:t>
            </a:r>
            <a:r>
              <a:rPr lang="en-US" sz="1400" dirty="0" err="1" smtClean="0">
                <a:latin typeface="Courier New" charset="0"/>
                <a:ea typeface="Courier New" charset="0"/>
                <a:cs typeface="Courier New" charset="0"/>
              </a:rPr>
              <a:t>operatorname</a:t>
            </a:r>
            <a:r>
              <a:rPr lang="en-US" sz="1400" dirty="0" smtClean="0">
                <a:ea typeface="Courier New" charset="0"/>
                <a:cs typeface="Courier New" charset="0"/>
              </a:rPr>
              <a:t>. Both of these directories can also be found in the </a:t>
            </a:r>
            <a:r>
              <a:rPr lang="en-US" sz="1400" dirty="0" smtClean="0">
                <a:latin typeface="Courier New" charset="0"/>
                <a:ea typeface="Courier New" charset="0"/>
                <a:cs typeface="Courier New" charset="0"/>
              </a:rPr>
              <a:t>server</a:t>
            </a:r>
            <a:r>
              <a:rPr lang="en-US" sz="1400" dirty="0" smtClean="0">
                <a:ea typeface="Courier New" charset="0"/>
                <a:cs typeface="Courier New" charset="0"/>
              </a:rPr>
              <a:t> directory, available from the desktop of either instrument. Ask about data transfer and off line processing.</a:t>
            </a:r>
          </a:p>
          <a:p>
            <a:pPr defTabSz="914400">
              <a:buFont typeface="Wingdings" charset="2"/>
              <a:buChar char="q"/>
            </a:pPr>
            <a:r>
              <a:rPr lang="en-US" sz="2000" dirty="0" smtClean="0">
                <a:solidFill>
                  <a:srgbClr val="0070C0"/>
                </a:solidFill>
                <a:ea typeface="Courier New" charset="0"/>
                <a:cs typeface="Courier New" charset="0"/>
              </a:rPr>
              <a:t>A PDF Plot of your Spectrum will be Emailed</a:t>
            </a:r>
          </a:p>
          <a:p>
            <a:pPr marL="0" indent="0" defTabSz="914400">
              <a:buNone/>
            </a:pPr>
            <a:r>
              <a:rPr lang="en-US" sz="1400" dirty="0" smtClean="0">
                <a:ea typeface="Courier New" charset="0"/>
                <a:cs typeface="Courier New" charset="0"/>
              </a:rPr>
              <a:t>You will get a PDF plot of each spectrum at the email address you supply. Ask if the address needs to be changed or removed. </a:t>
            </a:r>
          </a:p>
          <a:p>
            <a:pPr marL="0" indent="0" defTabSz="914400">
              <a:buNone/>
            </a:pPr>
            <a:endParaRPr lang="en-US" sz="1400" dirty="0" smtClean="0"/>
          </a:p>
        </p:txBody>
      </p:sp>
    </p:spTree>
    <p:extLst>
      <p:ext uri="{BB962C8B-B14F-4D97-AF65-F5344CB8AC3E}">
        <p14:creationId xmlns:p14="http://schemas.microsoft.com/office/powerpoint/2010/main" val="9318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The 400 and 500 are </a:t>
            </a:r>
            <a:r>
              <a:rPr lang="en-US" sz="2400" dirty="0">
                <a:ln w="0"/>
                <a:solidFill>
                  <a:schemeClr val="accent1"/>
                </a:solidFill>
                <a:effectLst>
                  <a:outerShdw blurRad="38100" dist="25400" dir="5400000" algn="ctr" rotWithShape="0">
                    <a:srgbClr val="6E747A">
                      <a:alpha val="43000"/>
                    </a:srgbClr>
                  </a:outerShdw>
                </a:effectLst>
                <a:latin typeface="Trebuchet MS"/>
                <a:cs typeface="Trebuchet MS"/>
              </a:rPr>
              <a:t>H</a:t>
            </a:r>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ighly Automated!</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12648" y="1812036"/>
            <a:ext cx="7827264"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endParaRPr lang="en-US" sz="1400" dirty="0"/>
          </a:p>
        </p:txBody>
      </p:sp>
      <p:sp>
        <p:nvSpPr>
          <p:cNvPr id="7" name="Content Placeholder 2"/>
          <p:cNvSpPr txBox="1">
            <a:spLocks/>
          </p:cNvSpPr>
          <p:nvPr/>
        </p:nvSpPr>
        <p:spPr>
          <a:xfrm>
            <a:off x="765048" y="1964436"/>
            <a:ext cx="7827264"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t>Queue multiple samples with the 12-sample and 96-sample robots.</a:t>
            </a:r>
          </a:p>
          <a:p>
            <a:pPr defTabSz="914400">
              <a:buFont typeface="Wingdings" charset="2"/>
              <a:buChar char="q"/>
            </a:pPr>
            <a:r>
              <a:rPr lang="en-US" sz="2000" dirty="0" smtClean="0"/>
              <a:t>Select your experiment (1-D or 2-D) from the “Study Queue”</a:t>
            </a:r>
          </a:p>
          <a:p>
            <a:pPr defTabSz="914400">
              <a:buFont typeface="Wingdings" charset="2"/>
              <a:buChar char="q"/>
            </a:pPr>
            <a:r>
              <a:rPr lang="en-US" sz="2000" dirty="0" smtClean="0"/>
              <a:t>Automatic probe tuning for nuclei other than protons</a:t>
            </a:r>
          </a:p>
          <a:p>
            <a:pPr defTabSz="914400">
              <a:buFont typeface="Wingdings" charset="2"/>
              <a:buChar char="q"/>
            </a:pPr>
            <a:r>
              <a:rPr lang="en-US" sz="2000" dirty="0" smtClean="0"/>
              <a:t>Automatic </a:t>
            </a:r>
            <a:r>
              <a:rPr lang="en-US" sz="2000" baseline="30000" dirty="0" smtClean="0"/>
              <a:t>2</a:t>
            </a:r>
            <a:r>
              <a:rPr lang="en-US" sz="2000" dirty="0" smtClean="0"/>
              <a:t>H lock and gradient shimming</a:t>
            </a:r>
          </a:p>
          <a:p>
            <a:pPr defTabSz="914400">
              <a:buFont typeface="Wingdings" charset="2"/>
              <a:buChar char="q"/>
            </a:pPr>
            <a:r>
              <a:rPr lang="en-US" sz="2000" dirty="0" smtClean="0"/>
              <a:t>Automatic data archiving – get the result by email. </a:t>
            </a:r>
          </a:p>
          <a:p>
            <a:pPr marL="0" indent="0" defTabSz="914400">
              <a:buNone/>
            </a:pPr>
            <a:endParaRPr lang="en-US" sz="1400" dirty="0" smtClean="0"/>
          </a:p>
          <a:p>
            <a:pPr marL="0" indent="0" defTabSz="914400">
              <a:buNone/>
            </a:pPr>
            <a:r>
              <a:rPr lang="en-US" sz="1400" dirty="0" smtClean="0"/>
              <a:t>The automation of the 400 and 500 allows you to do many advanced experiments safely with only a small amount of experience.  However, you are encouraged to learn more to customize experiments and recognize problems.  Ask for help!</a:t>
            </a:r>
            <a:endParaRPr lang="en-US" sz="2000" dirty="0" smtClean="0"/>
          </a:p>
        </p:txBody>
      </p:sp>
    </p:spTree>
    <p:extLst>
      <p:ext uri="{BB962C8B-B14F-4D97-AF65-F5344CB8AC3E}">
        <p14:creationId xmlns:p14="http://schemas.microsoft.com/office/powerpoint/2010/main" val="1104440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Some Safety Issues</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12648" y="1812036"/>
            <a:ext cx="4580828"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endParaRPr lang="en-US" sz="1400" dirty="0"/>
          </a:p>
        </p:txBody>
      </p:sp>
      <p:sp>
        <p:nvSpPr>
          <p:cNvPr id="7" name="Content Placeholder 2"/>
          <p:cNvSpPr txBox="1">
            <a:spLocks/>
          </p:cNvSpPr>
          <p:nvPr/>
        </p:nvSpPr>
        <p:spPr>
          <a:xfrm>
            <a:off x="749343" y="2216896"/>
            <a:ext cx="4109514" cy="2708148"/>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solidFill>
                  <a:srgbClr val="0070C0"/>
                </a:solidFill>
              </a:rPr>
              <a:t>Beware of stray magnetic fields</a:t>
            </a:r>
          </a:p>
          <a:p>
            <a:pPr marL="0" indent="0" defTabSz="914400">
              <a:buNone/>
            </a:pPr>
            <a:r>
              <a:rPr lang="en-US" sz="1400" dirty="0" smtClean="0"/>
              <a:t>A.  The “Sample </a:t>
            </a:r>
            <a:r>
              <a:rPr lang="en-US" sz="1400" dirty="0"/>
              <a:t>B</a:t>
            </a:r>
            <a:r>
              <a:rPr lang="en-US" sz="1400" dirty="0" smtClean="0"/>
              <a:t>ore”  &gt; 100,000 Gauss – very high!</a:t>
            </a:r>
          </a:p>
          <a:p>
            <a:pPr marL="0" indent="0" defTabSz="914400">
              <a:buNone/>
            </a:pPr>
            <a:r>
              <a:rPr lang="en-US" sz="1400" dirty="0" smtClean="0"/>
              <a:t>B.   Upper (Lower) Bore:  about 10 to100 Gauss. This region may grab steel tools, magnetize your analog watch, wipe credit cards and possibly affect your cell phone. </a:t>
            </a:r>
          </a:p>
          <a:p>
            <a:pPr marL="0" indent="0" defTabSz="914400">
              <a:buNone/>
            </a:pPr>
            <a:r>
              <a:rPr lang="en-US" sz="1400" dirty="0" smtClean="0"/>
              <a:t>C.   Caution Zone: about 5 Gauss – accepted as safe but don’t risk the above items of B. </a:t>
            </a:r>
          </a:p>
          <a:p>
            <a:pPr marL="0" indent="0" defTabSz="914400">
              <a:buNone/>
            </a:pPr>
            <a:r>
              <a:rPr lang="en-US" sz="1400" dirty="0" smtClean="0"/>
              <a:t>D.   Safe Zone: about 1 Gauss – close to the earths background field. </a:t>
            </a:r>
          </a:p>
          <a:p>
            <a:pPr marL="0" indent="0" defTabSz="914400">
              <a:buNone/>
            </a:pPr>
            <a:endParaRPr lang="en-US" sz="1400" dirty="0" smtClean="0"/>
          </a:p>
          <a:p>
            <a:pPr marL="0" indent="0" defTabSz="914400">
              <a:buNone/>
            </a:pPr>
            <a:endParaRPr lang="en-US" sz="1400" dirty="0" smtClean="0"/>
          </a:p>
          <a:p>
            <a:pPr marL="0" indent="0" defTabSz="914400">
              <a:buNone/>
            </a:pPr>
            <a:endParaRPr lang="en-US" sz="1400" dirty="0" smtClean="0"/>
          </a:p>
        </p:txBody>
      </p:sp>
      <p:sp>
        <p:nvSpPr>
          <p:cNvPr id="3" name="Rounded Rectangle 2"/>
          <p:cNvSpPr/>
          <p:nvPr/>
        </p:nvSpPr>
        <p:spPr>
          <a:xfrm>
            <a:off x="6117336" y="2624328"/>
            <a:ext cx="1700784" cy="28544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03618"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32090"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81977" y="2624328"/>
            <a:ext cx="140616" cy="2854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Triangle 12"/>
          <p:cNvSpPr/>
          <p:nvPr/>
        </p:nvSpPr>
        <p:spPr>
          <a:xfrm flipV="1">
            <a:off x="5495544"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flipH="1" flipV="1">
            <a:off x="7818120"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96128"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970520"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285232"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624060"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90221" y="3845290"/>
            <a:ext cx="324128" cy="369332"/>
          </a:xfrm>
          <a:prstGeom prst="rect">
            <a:avLst/>
          </a:prstGeom>
          <a:noFill/>
        </p:spPr>
        <p:txBody>
          <a:bodyPr wrap="none" rtlCol="0">
            <a:spAutoFit/>
          </a:bodyPr>
          <a:lstStyle/>
          <a:p>
            <a:r>
              <a:rPr lang="en-US" smtClean="0"/>
              <a:t>A</a:t>
            </a:r>
            <a:endParaRPr lang="en-US"/>
          </a:p>
        </p:txBody>
      </p:sp>
      <p:sp>
        <p:nvSpPr>
          <p:cNvPr id="22" name="TextBox 21"/>
          <p:cNvSpPr txBox="1"/>
          <p:nvPr/>
        </p:nvSpPr>
        <p:spPr>
          <a:xfrm>
            <a:off x="4700921" y="3241786"/>
            <a:ext cx="324128" cy="369332"/>
          </a:xfrm>
          <a:prstGeom prst="rect">
            <a:avLst/>
          </a:prstGeom>
          <a:noFill/>
        </p:spPr>
        <p:txBody>
          <a:bodyPr wrap="none" rtlCol="0">
            <a:spAutoFit/>
          </a:bodyPr>
          <a:lstStyle/>
          <a:p>
            <a:r>
              <a:rPr lang="en-US"/>
              <a:t>D</a:t>
            </a:r>
          </a:p>
        </p:txBody>
      </p:sp>
      <p:sp>
        <p:nvSpPr>
          <p:cNvPr id="23" name="TextBox 22"/>
          <p:cNvSpPr txBox="1"/>
          <p:nvPr/>
        </p:nvSpPr>
        <p:spPr>
          <a:xfrm>
            <a:off x="5584746" y="3241786"/>
            <a:ext cx="324128" cy="369332"/>
          </a:xfrm>
          <a:prstGeom prst="rect">
            <a:avLst/>
          </a:prstGeom>
          <a:noFill/>
        </p:spPr>
        <p:txBody>
          <a:bodyPr wrap="none" rtlCol="0">
            <a:spAutoFit/>
          </a:bodyPr>
          <a:lstStyle/>
          <a:p>
            <a:r>
              <a:rPr lang="en-US" dirty="0" smtClean="0"/>
              <a:t>C</a:t>
            </a:r>
            <a:endParaRPr lang="en-US" dirty="0"/>
          </a:p>
        </p:txBody>
      </p:sp>
      <p:sp>
        <p:nvSpPr>
          <p:cNvPr id="24" name="TextBox 23"/>
          <p:cNvSpPr txBox="1"/>
          <p:nvPr/>
        </p:nvSpPr>
        <p:spPr>
          <a:xfrm>
            <a:off x="6817687" y="5609844"/>
            <a:ext cx="300082" cy="369332"/>
          </a:xfrm>
          <a:prstGeom prst="rect">
            <a:avLst/>
          </a:prstGeom>
          <a:noFill/>
        </p:spPr>
        <p:txBody>
          <a:bodyPr wrap="none" rtlCol="0">
            <a:spAutoFit/>
          </a:bodyPr>
          <a:lstStyle/>
          <a:p>
            <a:r>
              <a:rPr lang="en-US"/>
              <a:t>B</a:t>
            </a:r>
          </a:p>
        </p:txBody>
      </p:sp>
      <p:sp>
        <p:nvSpPr>
          <p:cNvPr id="25" name="TextBox 24"/>
          <p:cNvSpPr txBox="1"/>
          <p:nvPr/>
        </p:nvSpPr>
        <p:spPr>
          <a:xfrm>
            <a:off x="6802244" y="2216896"/>
            <a:ext cx="300082" cy="369332"/>
          </a:xfrm>
          <a:prstGeom prst="rect">
            <a:avLst/>
          </a:prstGeom>
          <a:noFill/>
        </p:spPr>
        <p:txBody>
          <a:bodyPr wrap="none" rtlCol="0">
            <a:spAutoFit/>
          </a:bodyPr>
          <a:lstStyle/>
          <a:p>
            <a:r>
              <a:rPr lang="en-US" dirty="0"/>
              <a:t>B</a:t>
            </a:r>
          </a:p>
        </p:txBody>
      </p:sp>
      <p:grpSp>
        <p:nvGrpSpPr>
          <p:cNvPr id="27" name="Group 26"/>
          <p:cNvGrpSpPr/>
          <p:nvPr/>
        </p:nvGrpSpPr>
        <p:grpSpPr>
          <a:xfrm>
            <a:off x="6567403" y="3672078"/>
            <a:ext cx="755750" cy="765548"/>
            <a:chOff x="6567403" y="3672078"/>
            <a:chExt cx="755750" cy="765548"/>
          </a:xfrm>
        </p:grpSpPr>
        <p:sp>
          <p:nvSpPr>
            <p:cNvPr id="28" name="Rounded Rectangle 27"/>
            <p:cNvSpPr/>
            <p:nvPr/>
          </p:nvSpPr>
          <p:spPr>
            <a:xfrm>
              <a:off x="6567403" y="3672078"/>
              <a:ext cx="276247" cy="75895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7046906" y="3678674"/>
              <a:ext cx="276247" cy="75895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6585451" y="4426266"/>
            <a:ext cx="737702" cy="307777"/>
          </a:xfrm>
          <a:prstGeom prst="rect">
            <a:avLst/>
          </a:prstGeom>
          <a:noFill/>
        </p:spPr>
        <p:txBody>
          <a:bodyPr wrap="none" rtlCol="0">
            <a:spAutoFit/>
          </a:bodyPr>
          <a:lstStyle/>
          <a:p>
            <a:r>
              <a:rPr lang="en-US" sz="1400" dirty="0" smtClean="0">
                <a:solidFill>
                  <a:srgbClr val="C00000"/>
                </a:solidFill>
              </a:rPr>
              <a:t>Magnet</a:t>
            </a:r>
            <a:endParaRPr lang="en-US" sz="1400" dirty="0">
              <a:solidFill>
                <a:srgbClr val="C00000"/>
              </a:solidFill>
            </a:endParaRPr>
          </a:p>
        </p:txBody>
      </p:sp>
      <p:sp>
        <p:nvSpPr>
          <p:cNvPr id="31" name="TextBox 30"/>
          <p:cNvSpPr txBox="1"/>
          <p:nvPr/>
        </p:nvSpPr>
        <p:spPr>
          <a:xfrm>
            <a:off x="6718808" y="2765833"/>
            <a:ext cx="513282" cy="307777"/>
          </a:xfrm>
          <a:prstGeom prst="rect">
            <a:avLst/>
          </a:prstGeom>
          <a:noFill/>
        </p:spPr>
        <p:txBody>
          <a:bodyPr wrap="none" rtlCol="0">
            <a:spAutoFit/>
          </a:bodyPr>
          <a:lstStyle/>
          <a:p>
            <a:r>
              <a:rPr lang="en-US" sz="1400" dirty="0" smtClean="0">
                <a:solidFill>
                  <a:srgbClr val="0070C0"/>
                </a:solidFill>
              </a:rPr>
              <a:t>Bore</a:t>
            </a:r>
            <a:endParaRPr lang="en-US" sz="1400" dirty="0">
              <a:solidFill>
                <a:srgbClr val="0070C0"/>
              </a:solidFill>
            </a:endParaRPr>
          </a:p>
        </p:txBody>
      </p:sp>
      <p:sp>
        <p:nvSpPr>
          <p:cNvPr id="32" name="TextBox 31"/>
          <p:cNvSpPr txBox="1"/>
          <p:nvPr/>
        </p:nvSpPr>
        <p:spPr>
          <a:xfrm>
            <a:off x="7167611" y="3352108"/>
            <a:ext cx="812421" cy="307777"/>
          </a:xfrm>
          <a:prstGeom prst="rect">
            <a:avLst/>
          </a:prstGeom>
          <a:noFill/>
        </p:spPr>
        <p:txBody>
          <a:bodyPr wrap="square" rtlCol="0">
            <a:spAutoFit/>
          </a:bodyPr>
          <a:lstStyle/>
          <a:p>
            <a:pPr algn="ctr"/>
            <a:r>
              <a:rPr lang="en-US" sz="1400" dirty="0" smtClean="0">
                <a:solidFill>
                  <a:srgbClr val="0070C0"/>
                </a:solidFill>
              </a:rPr>
              <a:t>Dewar</a:t>
            </a:r>
            <a:endParaRPr lang="en-US" sz="1400" dirty="0">
              <a:solidFill>
                <a:srgbClr val="0070C0"/>
              </a:solidFill>
            </a:endParaRPr>
          </a:p>
        </p:txBody>
      </p:sp>
      <p:sp>
        <p:nvSpPr>
          <p:cNvPr id="33" name="TextBox 32"/>
          <p:cNvSpPr txBox="1"/>
          <p:nvPr/>
        </p:nvSpPr>
        <p:spPr>
          <a:xfrm>
            <a:off x="7774838" y="5171003"/>
            <a:ext cx="812421" cy="307777"/>
          </a:xfrm>
          <a:prstGeom prst="rect">
            <a:avLst/>
          </a:prstGeom>
          <a:noFill/>
        </p:spPr>
        <p:txBody>
          <a:bodyPr wrap="square" rtlCol="0">
            <a:spAutoFit/>
          </a:bodyPr>
          <a:lstStyle/>
          <a:p>
            <a:pPr algn="ctr"/>
            <a:r>
              <a:rPr lang="en-US" sz="1400" smtClean="0">
                <a:solidFill>
                  <a:srgbClr val="0070C0"/>
                </a:solidFill>
              </a:rPr>
              <a:t>Leg</a:t>
            </a:r>
            <a:endParaRPr lang="en-US" sz="1400" dirty="0">
              <a:solidFill>
                <a:srgbClr val="0070C0"/>
              </a:solidFill>
            </a:endParaRPr>
          </a:p>
        </p:txBody>
      </p:sp>
      <p:sp>
        <p:nvSpPr>
          <p:cNvPr id="36" name="TextBox 35"/>
          <p:cNvSpPr txBox="1"/>
          <p:nvPr/>
        </p:nvSpPr>
        <p:spPr>
          <a:xfrm>
            <a:off x="7785015" y="3979200"/>
            <a:ext cx="812421" cy="307777"/>
          </a:xfrm>
          <a:prstGeom prst="rect">
            <a:avLst/>
          </a:prstGeom>
          <a:noFill/>
        </p:spPr>
        <p:txBody>
          <a:bodyPr wrap="square" rtlCol="0">
            <a:spAutoFit/>
          </a:bodyPr>
          <a:lstStyle/>
          <a:p>
            <a:pPr algn="ctr"/>
            <a:r>
              <a:rPr lang="en-US" sz="1400" smtClean="0">
                <a:solidFill>
                  <a:srgbClr val="0070C0"/>
                </a:solidFill>
              </a:rPr>
              <a:t>Float</a:t>
            </a:r>
            <a:endParaRPr lang="en-US" sz="1400" dirty="0">
              <a:solidFill>
                <a:srgbClr val="0070C0"/>
              </a:solidFill>
            </a:endParaRPr>
          </a:p>
        </p:txBody>
      </p:sp>
    </p:spTree>
    <p:extLst>
      <p:ext uri="{BB962C8B-B14F-4D97-AF65-F5344CB8AC3E}">
        <p14:creationId xmlns:p14="http://schemas.microsoft.com/office/powerpoint/2010/main" val="17958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Some Safety Issues</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12648" y="1812036"/>
            <a:ext cx="4580828"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endParaRPr lang="en-US" sz="1400" dirty="0"/>
          </a:p>
        </p:txBody>
      </p:sp>
      <p:sp>
        <p:nvSpPr>
          <p:cNvPr id="7" name="Content Placeholder 2"/>
          <p:cNvSpPr txBox="1">
            <a:spLocks/>
          </p:cNvSpPr>
          <p:nvPr/>
        </p:nvSpPr>
        <p:spPr>
          <a:xfrm>
            <a:off x="749343" y="2216896"/>
            <a:ext cx="4109514" cy="2708148"/>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solidFill>
                  <a:srgbClr val="FF0000"/>
                </a:solidFill>
              </a:rPr>
              <a:t>Protect Your Health </a:t>
            </a:r>
          </a:p>
          <a:p>
            <a:pPr marL="0" indent="0" defTabSz="914400">
              <a:buNone/>
            </a:pPr>
            <a:r>
              <a:rPr lang="en-US" sz="1400" dirty="0" smtClean="0">
                <a:solidFill>
                  <a:srgbClr val="FF0000"/>
                </a:solidFill>
              </a:rPr>
              <a:t>Magnetic fields can affect metal implants in the body and can cause the malfunction of electronic health aids such as pacemakers!  If you have either, do not enter the NMR Lab without letting us know!</a:t>
            </a:r>
          </a:p>
          <a:p>
            <a:pPr marL="0" indent="0" defTabSz="914400">
              <a:buNone/>
            </a:pPr>
            <a:r>
              <a:rPr lang="en-US" sz="1400" dirty="0" smtClean="0">
                <a:solidFill>
                  <a:srgbClr val="FF0000"/>
                </a:solidFill>
              </a:rPr>
              <a:t>Read the caution signs on the lab door. </a:t>
            </a:r>
          </a:p>
          <a:p>
            <a:pPr marL="0" indent="0" defTabSz="914400">
              <a:buNone/>
            </a:pPr>
            <a:r>
              <a:rPr lang="en-US" sz="1400" dirty="0" smtClean="0"/>
              <a:t>Otherwise (even high) magnetic fields are thought to be safe for a healthy person, certainly zones B to D. </a:t>
            </a:r>
          </a:p>
          <a:p>
            <a:pPr marL="0" indent="0" defTabSz="914400">
              <a:buNone/>
            </a:pPr>
            <a:endParaRPr lang="en-US" sz="1400" dirty="0" smtClean="0"/>
          </a:p>
          <a:p>
            <a:pPr marL="0" indent="0" defTabSz="914400">
              <a:buNone/>
            </a:pPr>
            <a:endParaRPr lang="en-US" sz="1400" dirty="0" smtClean="0"/>
          </a:p>
        </p:txBody>
      </p:sp>
      <p:sp>
        <p:nvSpPr>
          <p:cNvPr id="3" name="Rounded Rectangle 2"/>
          <p:cNvSpPr/>
          <p:nvPr/>
        </p:nvSpPr>
        <p:spPr>
          <a:xfrm>
            <a:off x="6117336" y="2624328"/>
            <a:ext cx="1700784" cy="28544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03618"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32090"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81977" y="2624328"/>
            <a:ext cx="140616" cy="2854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Triangle 12"/>
          <p:cNvSpPr/>
          <p:nvPr/>
        </p:nvSpPr>
        <p:spPr>
          <a:xfrm flipV="1">
            <a:off x="5495544"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flipH="1" flipV="1">
            <a:off x="7818120"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96128"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970520"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285232"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624060"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90221" y="3845290"/>
            <a:ext cx="324128" cy="369332"/>
          </a:xfrm>
          <a:prstGeom prst="rect">
            <a:avLst/>
          </a:prstGeom>
          <a:noFill/>
        </p:spPr>
        <p:txBody>
          <a:bodyPr wrap="none" rtlCol="0">
            <a:spAutoFit/>
          </a:bodyPr>
          <a:lstStyle/>
          <a:p>
            <a:r>
              <a:rPr lang="en-US" smtClean="0"/>
              <a:t>A</a:t>
            </a:r>
            <a:endParaRPr lang="en-US"/>
          </a:p>
        </p:txBody>
      </p:sp>
      <p:sp>
        <p:nvSpPr>
          <p:cNvPr id="22" name="TextBox 21"/>
          <p:cNvSpPr txBox="1"/>
          <p:nvPr/>
        </p:nvSpPr>
        <p:spPr>
          <a:xfrm>
            <a:off x="4700921" y="3241786"/>
            <a:ext cx="324128" cy="369332"/>
          </a:xfrm>
          <a:prstGeom prst="rect">
            <a:avLst/>
          </a:prstGeom>
          <a:noFill/>
        </p:spPr>
        <p:txBody>
          <a:bodyPr wrap="none" rtlCol="0">
            <a:spAutoFit/>
          </a:bodyPr>
          <a:lstStyle/>
          <a:p>
            <a:r>
              <a:rPr lang="en-US"/>
              <a:t>D</a:t>
            </a:r>
          </a:p>
        </p:txBody>
      </p:sp>
      <p:sp>
        <p:nvSpPr>
          <p:cNvPr id="23" name="TextBox 22"/>
          <p:cNvSpPr txBox="1"/>
          <p:nvPr/>
        </p:nvSpPr>
        <p:spPr>
          <a:xfrm>
            <a:off x="5584746" y="3241786"/>
            <a:ext cx="324128" cy="369332"/>
          </a:xfrm>
          <a:prstGeom prst="rect">
            <a:avLst/>
          </a:prstGeom>
          <a:noFill/>
        </p:spPr>
        <p:txBody>
          <a:bodyPr wrap="none" rtlCol="0">
            <a:spAutoFit/>
          </a:bodyPr>
          <a:lstStyle/>
          <a:p>
            <a:r>
              <a:rPr lang="en-US" dirty="0" smtClean="0"/>
              <a:t>C</a:t>
            </a:r>
            <a:endParaRPr lang="en-US" dirty="0"/>
          </a:p>
        </p:txBody>
      </p:sp>
      <p:sp>
        <p:nvSpPr>
          <p:cNvPr id="24" name="TextBox 23"/>
          <p:cNvSpPr txBox="1"/>
          <p:nvPr/>
        </p:nvSpPr>
        <p:spPr>
          <a:xfrm>
            <a:off x="6817687" y="5609844"/>
            <a:ext cx="300082" cy="369332"/>
          </a:xfrm>
          <a:prstGeom prst="rect">
            <a:avLst/>
          </a:prstGeom>
          <a:noFill/>
        </p:spPr>
        <p:txBody>
          <a:bodyPr wrap="none" rtlCol="0">
            <a:spAutoFit/>
          </a:bodyPr>
          <a:lstStyle/>
          <a:p>
            <a:r>
              <a:rPr lang="en-US"/>
              <a:t>B</a:t>
            </a:r>
          </a:p>
        </p:txBody>
      </p:sp>
      <p:sp>
        <p:nvSpPr>
          <p:cNvPr id="25" name="TextBox 24"/>
          <p:cNvSpPr txBox="1"/>
          <p:nvPr/>
        </p:nvSpPr>
        <p:spPr>
          <a:xfrm>
            <a:off x="6802244" y="2216896"/>
            <a:ext cx="300082" cy="369332"/>
          </a:xfrm>
          <a:prstGeom prst="rect">
            <a:avLst/>
          </a:prstGeom>
          <a:noFill/>
        </p:spPr>
        <p:txBody>
          <a:bodyPr wrap="none" rtlCol="0">
            <a:spAutoFit/>
          </a:bodyPr>
          <a:lstStyle/>
          <a:p>
            <a:r>
              <a:rPr lang="en-US" dirty="0"/>
              <a:t>B</a:t>
            </a:r>
          </a:p>
        </p:txBody>
      </p:sp>
      <p:grpSp>
        <p:nvGrpSpPr>
          <p:cNvPr id="11" name="Group 10"/>
          <p:cNvGrpSpPr/>
          <p:nvPr/>
        </p:nvGrpSpPr>
        <p:grpSpPr>
          <a:xfrm>
            <a:off x="6567403" y="3672078"/>
            <a:ext cx="755750" cy="765548"/>
            <a:chOff x="6567403" y="3672078"/>
            <a:chExt cx="755750" cy="765548"/>
          </a:xfrm>
        </p:grpSpPr>
        <p:sp>
          <p:nvSpPr>
            <p:cNvPr id="10" name="Rounded Rectangle 9"/>
            <p:cNvSpPr/>
            <p:nvPr/>
          </p:nvSpPr>
          <p:spPr>
            <a:xfrm>
              <a:off x="6567403" y="3672078"/>
              <a:ext cx="276247" cy="75895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7046906" y="3678674"/>
              <a:ext cx="276247" cy="75895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6718808" y="2765833"/>
            <a:ext cx="513282" cy="307777"/>
          </a:xfrm>
          <a:prstGeom prst="rect">
            <a:avLst/>
          </a:prstGeom>
          <a:noFill/>
        </p:spPr>
        <p:txBody>
          <a:bodyPr wrap="none" rtlCol="0">
            <a:spAutoFit/>
          </a:bodyPr>
          <a:lstStyle/>
          <a:p>
            <a:r>
              <a:rPr lang="en-US" sz="1400" dirty="0" smtClean="0">
                <a:solidFill>
                  <a:srgbClr val="0070C0"/>
                </a:solidFill>
              </a:rPr>
              <a:t>Bore</a:t>
            </a:r>
            <a:endParaRPr lang="en-US" sz="1400" dirty="0">
              <a:solidFill>
                <a:srgbClr val="0070C0"/>
              </a:solidFill>
            </a:endParaRPr>
          </a:p>
        </p:txBody>
      </p:sp>
      <p:sp>
        <p:nvSpPr>
          <p:cNvPr id="28" name="TextBox 27"/>
          <p:cNvSpPr txBox="1"/>
          <p:nvPr/>
        </p:nvSpPr>
        <p:spPr>
          <a:xfrm>
            <a:off x="7167611" y="3352108"/>
            <a:ext cx="812421" cy="307777"/>
          </a:xfrm>
          <a:prstGeom prst="rect">
            <a:avLst/>
          </a:prstGeom>
          <a:noFill/>
        </p:spPr>
        <p:txBody>
          <a:bodyPr wrap="square" rtlCol="0">
            <a:spAutoFit/>
          </a:bodyPr>
          <a:lstStyle/>
          <a:p>
            <a:pPr algn="ctr"/>
            <a:r>
              <a:rPr lang="en-US" sz="1400" dirty="0" smtClean="0">
                <a:solidFill>
                  <a:srgbClr val="0070C0"/>
                </a:solidFill>
              </a:rPr>
              <a:t>Dewar</a:t>
            </a:r>
            <a:endParaRPr lang="en-US" sz="1400" dirty="0">
              <a:solidFill>
                <a:srgbClr val="0070C0"/>
              </a:solidFill>
            </a:endParaRPr>
          </a:p>
        </p:txBody>
      </p:sp>
      <p:sp>
        <p:nvSpPr>
          <p:cNvPr id="29" name="TextBox 28"/>
          <p:cNvSpPr txBox="1"/>
          <p:nvPr/>
        </p:nvSpPr>
        <p:spPr>
          <a:xfrm>
            <a:off x="7774838" y="5171003"/>
            <a:ext cx="812421" cy="307777"/>
          </a:xfrm>
          <a:prstGeom prst="rect">
            <a:avLst/>
          </a:prstGeom>
          <a:noFill/>
        </p:spPr>
        <p:txBody>
          <a:bodyPr wrap="square" rtlCol="0">
            <a:spAutoFit/>
          </a:bodyPr>
          <a:lstStyle/>
          <a:p>
            <a:pPr algn="ctr"/>
            <a:r>
              <a:rPr lang="en-US" sz="1400" smtClean="0">
                <a:solidFill>
                  <a:srgbClr val="0070C0"/>
                </a:solidFill>
              </a:rPr>
              <a:t>Leg</a:t>
            </a:r>
            <a:endParaRPr lang="en-US" sz="1400" dirty="0">
              <a:solidFill>
                <a:srgbClr val="0070C0"/>
              </a:solidFill>
            </a:endParaRPr>
          </a:p>
        </p:txBody>
      </p:sp>
      <p:sp>
        <p:nvSpPr>
          <p:cNvPr id="30" name="TextBox 29"/>
          <p:cNvSpPr txBox="1"/>
          <p:nvPr/>
        </p:nvSpPr>
        <p:spPr>
          <a:xfrm>
            <a:off x="6585451" y="4426266"/>
            <a:ext cx="737702" cy="307777"/>
          </a:xfrm>
          <a:prstGeom prst="rect">
            <a:avLst/>
          </a:prstGeom>
          <a:noFill/>
        </p:spPr>
        <p:txBody>
          <a:bodyPr wrap="none" rtlCol="0">
            <a:spAutoFit/>
          </a:bodyPr>
          <a:lstStyle/>
          <a:p>
            <a:r>
              <a:rPr lang="en-US" sz="1400" dirty="0" smtClean="0">
                <a:solidFill>
                  <a:srgbClr val="C00000"/>
                </a:solidFill>
              </a:rPr>
              <a:t>Magnet</a:t>
            </a:r>
            <a:endParaRPr lang="en-US" sz="1400" dirty="0">
              <a:solidFill>
                <a:srgbClr val="C00000"/>
              </a:solidFill>
            </a:endParaRPr>
          </a:p>
        </p:txBody>
      </p:sp>
    </p:spTree>
    <p:extLst>
      <p:ext uri="{BB962C8B-B14F-4D97-AF65-F5344CB8AC3E}">
        <p14:creationId xmlns:p14="http://schemas.microsoft.com/office/powerpoint/2010/main" val="1318772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Some Safety Issues</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12648" y="1812036"/>
            <a:ext cx="4580828"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endParaRPr lang="en-US" sz="1400" dirty="0"/>
          </a:p>
        </p:txBody>
      </p:sp>
      <p:sp>
        <p:nvSpPr>
          <p:cNvPr id="7" name="Content Placeholder 2"/>
          <p:cNvSpPr txBox="1">
            <a:spLocks/>
          </p:cNvSpPr>
          <p:nvPr/>
        </p:nvSpPr>
        <p:spPr>
          <a:xfrm>
            <a:off x="620349" y="1852755"/>
            <a:ext cx="4418076" cy="448818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solidFill>
                  <a:srgbClr val="0070C0"/>
                </a:solidFill>
              </a:rPr>
              <a:t>Be Aware of Cryogenic Gases!</a:t>
            </a:r>
          </a:p>
          <a:p>
            <a:pPr marL="0" indent="0" defTabSz="914400">
              <a:buNone/>
            </a:pPr>
            <a:r>
              <a:rPr lang="en-US" sz="1400" dirty="0" smtClean="0"/>
              <a:t>The </a:t>
            </a:r>
            <a:r>
              <a:rPr lang="en-US" sz="1400" dirty="0"/>
              <a:t>m</a:t>
            </a:r>
            <a:r>
              <a:rPr lang="en-US" sz="1400" dirty="0" smtClean="0"/>
              <a:t>agnet sits in a bath of liquid helium at 4.2 Kelvin and the helium bath is surrounded by a jacket of liquid nitrogen at 77 Kelvin.  We refill the nitrogen every week and the helium about every 3 months. Partially filled </a:t>
            </a:r>
            <a:r>
              <a:rPr lang="en-US" sz="1400" dirty="0" err="1" smtClean="0"/>
              <a:t>Dewars</a:t>
            </a:r>
            <a:r>
              <a:rPr lang="en-US" sz="1400" dirty="0" smtClean="0"/>
              <a:t> are often present in the lab.</a:t>
            </a:r>
          </a:p>
          <a:p>
            <a:pPr defTabSz="914400">
              <a:buFont typeface="Wingdings" charset="2"/>
              <a:buChar char="q"/>
            </a:pPr>
            <a:r>
              <a:rPr lang="en-US" sz="2000" dirty="0" smtClean="0"/>
              <a:t>An NMR Magnet can “Quench”</a:t>
            </a:r>
          </a:p>
          <a:p>
            <a:pPr marL="0" indent="0" defTabSz="914400">
              <a:buNone/>
            </a:pPr>
            <a:r>
              <a:rPr lang="en-US" sz="1400" dirty="0" smtClean="0"/>
              <a:t>A sudden loss of field (hopefully unlikely) can cause </a:t>
            </a:r>
            <a:r>
              <a:rPr lang="en-US" sz="1400" dirty="0" smtClean="0"/>
              <a:t>rapid</a:t>
            </a:r>
            <a:r>
              <a:rPr lang="en-US" sz="1400" dirty="0" smtClean="0"/>
              <a:t> </a:t>
            </a:r>
            <a:r>
              <a:rPr lang="en-US" sz="1400" dirty="0" smtClean="0"/>
              <a:t>outgassing of the helium and nitrogen. If you see cold vapor above the magnet evacuate the NMR lab to avoid any possibility of injury. </a:t>
            </a:r>
          </a:p>
          <a:p>
            <a:pPr defTabSz="914400">
              <a:buFont typeface="Wingdings" charset="2"/>
              <a:buChar char="q"/>
            </a:pPr>
            <a:r>
              <a:rPr lang="en-US" sz="2000" dirty="0" smtClean="0">
                <a:solidFill>
                  <a:srgbClr val="FF0000"/>
                </a:solidFill>
              </a:rPr>
              <a:t>Cryogenic </a:t>
            </a:r>
            <a:r>
              <a:rPr lang="en-US" sz="2000" dirty="0">
                <a:solidFill>
                  <a:srgbClr val="FF0000"/>
                </a:solidFill>
              </a:rPr>
              <a:t>G</a:t>
            </a:r>
            <a:r>
              <a:rPr lang="en-US" sz="2000" dirty="0" smtClean="0">
                <a:solidFill>
                  <a:srgbClr val="FF0000"/>
                </a:solidFill>
              </a:rPr>
              <a:t>asses Cause Severe Burns</a:t>
            </a:r>
          </a:p>
          <a:p>
            <a:pPr marL="0" indent="0" defTabSz="914400">
              <a:buNone/>
            </a:pPr>
            <a:r>
              <a:rPr lang="en-US" sz="1400" dirty="0" smtClean="0"/>
              <a:t>.. </a:t>
            </a:r>
            <a:r>
              <a:rPr lang="en-US" sz="1400" dirty="0"/>
              <a:t>a</a:t>
            </a:r>
            <a:r>
              <a:rPr lang="en-US" sz="1400" dirty="0" smtClean="0"/>
              <a:t>nd the excess helium and nitrogen in the air will force depletion of oxygen and one could become light-headed. Be aware though, depletion is not a serious concern with the size of our lab. </a:t>
            </a:r>
          </a:p>
        </p:txBody>
      </p:sp>
      <p:sp>
        <p:nvSpPr>
          <p:cNvPr id="3" name="Rounded Rectangle 2"/>
          <p:cNvSpPr/>
          <p:nvPr/>
        </p:nvSpPr>
        <p:spPr>
          <a:xfrm>
            <a:off x="6117336" y="2624328"/>
            <a:ext cx="1700784" cy="28544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03618"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32090"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81977" y="2624328"/>
            <a:ext cx="140616" cy="2854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Triangle 12"/>
          <p:cNvSpPr/>
          <p:nvPr/>
        </p:nvSpPr>
        <p:spPr>
          <a:xfrm flipV="1">
            <a:off x="5495544"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flipH="1" flipV="1">
            <a:off x="7818120"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96128"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970520"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285232"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624060"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6222353" y="2757118"/>
            <a:ext cx="642088" cy="2573833"/>
            <a:chOff x="6222353" y="2757118"/>
            <a:chExt cx="642088" cy="2573833"/>
          </a:xfrm>
        </p:grpSpPr>
        <p:sp>
          <p:nvSpPr>
            <p:cNvPr id="10" name="Rounded Rectangle 9"/>
            <p:cNvSpPr/>
            <p:nvPr/>
          </p:nvSpPr>
          <p:spPr>
            <a:xfrm>
              <a:off x="6385559" y="2757118"/>
              <a:ext cx="478882" cy="2573833"/>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6" name="Rounded Rectangle 25"/>
            <p:cNvSpPr/>
            <p:nvPr/>
          </p:nvSpPr>
          <p:spPr>
            <a:xfrm>
              <a:off x="6222353" y="2757118"/>
              <a:ext cx="167523" cy="257383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grpSp>
        <p:nvGrpSpPr>
          <p:cNvPr id="27" name="Group 26"/>
          <p:cNvGrpSpPr/>
          <p:nvPr/>
        </p:nvGrpSpPr>
        <p:grpSpPr>
          <a:xfrm flipH="1">
            <a:off x="7050694" y="2764637"/>
            <a:ext cx="642088" cy="2573833"/>
            <a:chOff x="6222353" y="2757118"/>
            <a:chExt cx="642088" cy="2573833"/>
          </a:xfrm>
        </p:grpSpPr>
        <p:sp>
          <p:nvSpPr>
            <p:cNvPr id="28" name="Rounded Rectangle 27"/>
            <p:cNvSpPr/>
            <p:nvPr/>
          </p:nvSpPr>
          <p:spPr>
            <a:xfrm>
              <a:off x="6385559" y="2757118"/>
              <a:ext cx="478882" cy="2573833"/>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9" name="Rounded Rectangle 28"/>
            <p:cNvSpPr/>
            <p:nvPr/>
          </p:nvSpPr>
          <p:spPr>
            <a:xfrm>
              <a:off x="6222353" y="2757118"/>
              <a:ext cx="167523" cy="257383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grpSp>
        <p:nvGrpSpPr>
          <p:cNvPr id="30" name="Group 29"/>
          <p:cNvGrpSpPr/>
          <p:nvPr/>
        </p:nvGrpSpPr>
        <p:grpSpPr>
          <a:xfrm>
            <a:off x="6567403" y="3672078"/>
            <a:ext cx="755750" cy="765548"/>
            <a:chOff x="6567403" y="3672078"/>
            <a:chExt cx="755750" cy="765548"/>
          </a:xfrm>
        </p:grpSpPr>
        <p:sp>
          <p:nvSpPr>
            <p:cNvPr id="31" name="Rounded Rectangle 30"/>
            <p:cNvSpPr/>
            <p:nvPr/>
          </p:nvSpPr>
          <p:spPr>
            <a:xfrm>
              <a:off x="6567403" y="3672078"/>
              <a:ext cx="276247" cy="75895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7046906" y="3678674"/>
              <a:ext cx="276247" cy="75895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6585451" y="4426266"/>
            <a:ext cx="737702" cy="307777"/>
          </a:xfrm>
          <a:prstGeom prst="rect">
            <a:avLst/>
          </a:prstGeom>
          <a:noFill/>
        </p:spPr>
        <p:txBody>
          <a:bodyPr wrap="none" rtlCol="0">
            <a:spAutoFit/>
          </a:bodyPr>
          <a:lstStyle/>
          <a:p>
            <a:r>
              <a:rPr lang="en-US" sz="1400" dirty="0" smtClean="0">
                <a:solidFill>
                  <a:srgbClr val="C00000"/>
                </a:solidFill>
              </a:rPr>
              <a:t>Magnet</a:t>
            </a:r>
            <a:endParaRPr lang="en-US" sz="1400" dirty="0">
              <a:solidFill>
                <a:srgbClr val="C00000"/>
              </a:solidFill>
            </a:endParaRPr>
          </a:p>
        </p:txBody>
      </p:sp>
      <p:sp>
        <p:nvSpPr>
          <p:cNvPr id="17" name="Rectangle 16"/>
          <p:cNvSpPr/>
          <p:nvPr/>
        </p:nvSpPr>
        <p:spPr>
          <a:xfrm>
            <a:off x="6576115" y="1735836"/>
            <a:ext cx="45719" cy="1063848"/>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304533" y="1735836"/>
            <a:ext cx="45719" cy="1063848"/>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961975" y="2995333"/>
            <a:ext cx="641522" cy="523220"/>
          </a:xfrm>
          <a:prstGeom prst="rect">
            <a:avLst/>
          </a:prstGeom>
          <a:noFill/>
        </p:spPr>
        <p:txBody>
          <a:bodyPr wrap="none" rtlCol="0">
            <a:spAutoFit/>
          </a:bodyPr>
          <a:lstStyle/>
          <a:p>
            <a:pPr algn="ctr"/>
            <a:r>
              <a:rPr lang="en-US" sz="1400" dirty="0" err="1" smtClean="0">
                <a:solidFill>
                  <a:schemeClr val="bg1"/>
                </a:solidFill>
              </a:rPr>
              <a:t>Liq</a:t>
            </a:r>
            <a:r>
              <a:rPr lang="en-US" sz="1400" dirty="0" smtClean="0">
                <a:solidFill>
                  <a:schemeClr val="bg1"/>
                </a:solidFill>
              </a:rPr>
              <a:t> He</a:t>
            </a:r>
          </a:p>
          <a:p>
            <a:pPr algn="ctr"/>
            <a:r>
              <a:rPr lang="en-US" sz="1400" dirty="0" smtClean="0">
                <a:solidFill>
                  <a:schemeClr val="bg1"/>
                </a:solidFill>
              </a:rPr>
              <a:t>4.2K</a:t>
            </a:r>
            <a:endParaRPr lang="en-US" sz="1400" dirty="0">
              <a:solidFill>
                <a:schemeClr val="bg1"/>
              </a:solidFill>
            </a:endParaRPr>
          </a:p>
        </p:txBody>
      </p:sp>
      <p:sp>
        <p:nvSpPr>
          <p:cNvPr id="36" name="TextBox 35"/>
          <p:cNvSpPr txBox="1"/>
          <p:nvPr/>
        </p:nvSpPr>
        <p:spPr>
          <a:xfrm>
            <a:off x="5854541" y="3012127"/>
            <a:ext cx="628698" cy="523220"/>
          </a:xfrm>
          <a:prstGeom prst="rect">
            <a:avLst/>
          </a:prstGeom>
          <a:noFill/>
        </p:spPr>
        <p:txBody>
          <a:bodyPr wrap="none" rtlCol="0">
            <a:spAutoFit/>
          </a:bodyPr>
          <a:lstStyle/>
          <a:p>
            <a:pPr algn="ctr"/>
            <a:r>
              <a:rPr lang="en-US" sz="1400" dirty="0" err="1" smtClean="0"/>
              <a:t>Liq</a:t>
            </a:r>
            <a:r>
              <a:rPr lang="en-US" sz="1400" dirty="0" smtClean="0"/>
              <a:t> N</a:t>
            </a:r>
            <a:r>
              <a:rPr lang="en-US" sz="1400" baseline="-25000" dirty="0" smtClean="0"/>
              <a:t>2</a:t>
            </a:r>
          </a:p>
          <a:p>
            <a:pPr algn="ctr"/>
            <a:r>
              <a:rPr lang="en-US" sz="1400" dirty="0" smtClean="0"/>
              <a:t>70K</a:t>
            </a:r>
            <a:endParaRPr lang="en-US" sz="1400" dirty="0"/>
          </a:p>
        </p:txBody>
      </p:sp>
    </p:spTree>
    <p:extLst>
      <p:ext uri="{BB962C8B-B14F-4D97-AF65-F5344CB8AC3E}">
        <p14:creationId xmlns:p14="http://schemas.microsoft.com/office/powerpoint/2010/main" val="598926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Trebuchet MS"/>
                <a:cs typeface="Trebuchet MS"/>
              </a:rPr>
              <a:t>Some Safety Issues</a:t>
            </a:r>
            <a:endParaRPr lang="en-US" sz="2400"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4" name="Title 1"/>
          <p:cNvSpPr txBox="1">
            <a:spLocks/>
          </p:cNvSpPr>
          <p:nvPr/>
        </p:nvSpPr>
        <p:spPr>
          <a:xfrm>
            <a:off x="-13583" y="6062472"/>
            <a:ext cx="2286000"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Information </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5" name="Title 1"/>
          <p:cNvSpPr txBox="1">
            <a:spLocks/>
          </p:cNvSpPr>
          <p:nvPr/>
        </p:nvSpPr>
        <p:spPr>
          <a:xfrm>
            <a:off x="2372973" y="6071616"/>
            <a:ext cx="4302147" cy="572735"/>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defTabSz="914400"/>
            <a:r>
              <a:rPr lang="en-US" sz="2400" cap="none" dirty="0" smtClean="0">
                <a:ln w="0"/>
                <a:solidFill>
                  <a:schemeClr val="accent1"/>
                </a:solidFill>
                <a:effectLst>
                  <a:outerShdw blurRad="38100" dist="25400" dir="5400000" algn="ctr" rotWithShape="0">
                    <a:srgbClr val="6E747A">
                      <a:alpha val="43000"/>
                    </a:srgbClr>
                  </a:outerShdw>
                </a:effectLst>
                <a:latin typeface="Trebuchet MS"/>
                <a:cs typeface="Trebuchet MS"/>
              </a:rPr>
              <a:t>NMR Facility Introduction</a:t>
            </a:r>
            <a:endParaRPr lang="en-US" sz="2400" cap="none" dirty="0">
              <a:ln w="0"/>
              <a:solidFill>
                <a:schemeClr val="accent1"/>
              </a:solidFill>
              <a:effectLst>
                <a:outerShdw blurRad="38100" dist="25400" dir="5400000" algn="ctr" rotWithShape="0">
                  <a:srgbClr val="6E747A">
                    <a:alpha val="43000"/>
                  </a:srgbClr>
                </a:outerShdw>
              </a:effectLst>
              <a:latin typeface="Trebuchet MS"/>
              <a:cs typeface="Trebuchet MS"/>
            </a:endParaRPr>
          </a:p>
        </p:txBody>
      </p:sp>
      <p:sp>
        <p:nvSpPr>
          <p:cNvPr id="6" name="Content Placeholder 2"/>
          <p:cNvSpPr txBox="1">
            <a:spLocks/>
          </p:cNvSpPr>
          <p:nvPr/>
        </p:nvSpPr>
        <p:spPr>
          <a:xfrm>
            <a:off x="628867" y="1672624"/>
            <a:ext cx="4580828" cy="366674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endParaRPr lang="en-US" sz="1400" dirty="0"/>
          </a:p>
        </p:txBody>
      </p:sp>
      <p:sp>
        <p:nvSpPr>
          <p:cNvPr id="7" name="Content Placeholder 2"/>
          <p:cNvSpPr txBox="1">
            <a:spLocks/>
          </p:cNvSpPr>
          <p:nvPr/>
        </p:nvSpPr>
        <p:spPr>
          <a:xfrm>
            <a:off x="749343" y="2216896"/>
            <a:ext cx="4109514" cy="3575896"/>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buFont typeface="Wingdings" charset="2"/>
              <a:buChar char="q"/>
            </a:pPr>
            <a:r>
              <a:rPr lang="en-US" sz="2000" dirty="0" smtClean="0">
                <a:solidFill>
                  <a:srgbClr val="0070C0"/>
                </a:solidFill>
              </a:rPr>
              <a:t>Set the Sample Depth Correctly </a:t>
            </a:r>
          </a:p>
          <a:p>
            <a:pPr marL="0" indent="0" defTabSz="914400">
              <a:buNone/>
            </a:pPr>
            <a:r>
              <a:rPr lang="en-US" sz="1400" dirty="0" smtClean="0"/>
              <a:t>Use the depth gauge to set  the sample in the spinner. A tube that is too long below the spinner can damage the probe.  </a:t>
            </a:r>
          </a:p>
          <a:p>
            <a:pPr marL="0" indent="0" defTabSz="914400">
              <a:buNone/>
            </a:pPr>
            <a:r>
              <a:rPr lang="en-US" sz="1400" dirty="0" smtClean="0"/>
              <a:t>Be careful – don’t break the tube during its insertion into the spinner.  </a:t>
            </a:r>
          </a:p>
          <a:p>
            <a:pPr marL="0" indent="0" defTabSz="914400">
              <a:buNone/>
            </a:pPr>
            <a:r>
              <a:rPr lang="en-US" sz="1400" dirty="0" smtClean="0"/>
              <a:t>Never drop a spinner directly in the bore without air. It can land hard and damage the probe. </a:t>
            </a:r>
          </a:p>
          <a:p>
            <a:pPr marL="0" indent="0" defTabSz="914400">
              <a:buNone/>
            </a:pPr>
            <a:r>
              <a:rPr lang="en-US" sz="2000" dirty="0" smtClean="0">
                <a:solidFill>
                  <a:srgbClr val="0070C0"/>
                </a:solidFill>
              </a:rPr>
              <a:t>Don’t Lean on the Magnet Legs</a:t>
            </a:r>
          </a:p>
          <a:p>
            <a:pPr marL="0" indent="0" defTabSz="914400">
              <a:buNone/>
            </a:pPr>
            <a:r>
              <a:rPr lang="en-US" sz="1400" dirty="0" smtClean="0"/>
              <a:t>The magnet floats on its legs to dampen room vibration. The magnet can tilt if you </a:t>
            </a:r>
            <a:r>
              <a:rPr lang="en-US" sz="1400" dirty="0"/>
              <a:t>l</a:t>
            </a:r>
            <a:r>
              <a:rPr lang="en-US" sz="1400" dirty="0" smtClean="0"/>
              <a:t>ean against it. Loss of floatation can cause vibrational sidebands (baseline fuzz) in the spectrum. </a:t>
            </a:r>
          </a:p>
          <a:p>
            <a:pPr marL="0" indent="0" defTabSz="914400">
              <a:buNone/>
            </a:pPr>
            <a:r>
              <a:rPr lang="en-US" sz="1400" dirty="0" smtClean="0"/>
              <a:t>  </a:t>
            </a:r>
          </a:p>
          <a:p>
            <a:pPr marL="0" indent="0" defTabSz="914400">
              <a:buNone/>
            </a:pPr>
            <a:endParaRPr lang="en-US" sz="1400" dirty="0" smtClean="0"/>
          </a:p>
          <a:p>
            <a:pPr marL="0" indent="0" defTabSz="914400">
              <a:buNone/>
            </a:pPr>
            <a:endParaRPr lang="en-US" sz="1400" dirty="0" smtClean="0"/>
          </a:p>
        </p:txBody>
      </p:sp>
      <p:sp>
        <p:nvSpPr>
          <p:cNvPr id="3" name="Rounded Rectangle 2"/>
          <p:cNvSpPr/>
          <p:nvPr/>
        </p:nvSpPr>
        <p:spPr>
          <a:xfrm>
            <a:off x="6117336" y="2624328"/>
            <a:ext cx="1700784" cy="28544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03618"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32090" y="1735836"/>
            <a:ext cx="171502"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81977" y="2624328"/>
            <a:ext cx="140616" cy="2854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Triangle 12"/>
          <p:cNvSpPr/>
          <p:nvPr/>
        </p:nvSpPr>
        <p:spPr>
          <a:xfrm flipV="1">
            <a:off x="5495544"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flipH="1" flipV="1">
            <a:off x="7818120" y="4051554"/>
            <a:ext cx="609600" cy="521208"/>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96128"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970520" y="4214622"/>
            <a:ext cx="368808" cy="2009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285232"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624060" y="1735836"/>
            <a:ext cx="23267" cy="44881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63189" y="5620285"/>
            <a:ext cx="609077" cy="307777"/>
          </a:xfrm>
          <a:prstGeom prst="rect">
            <a:avLst/>
          </a:prstGeom>
          <a:noFill/>
        </p:spPr>
        <p:txBody>
          <a:bodyPr wrap="none" rtlCol="0">
            <a:spAutoFit/>
          </a:bodyPr>
          <a:lstStyle/>
          <a:p>
            <a:r>
              <a:rPr lang="en-US" sz="1400" smtClean="0">
                <a:solidFill>
                  <a:srgbClr val="C00000"/>
                </a:solidFill>
              </a:rPr>
              <a:t>Probe</a:t>
            </a:r>
            <a:endParaRPr lang="en-US" sz="1400" dirty="0">
              <a:solidFill>
                <a:srgbClr val="C00000"/>
              </a:solidFill>
            </a:endParaRPr>
          </a:p>
        </p:txBody>
      </p:sp>
      <p:sp>
        <p:nvSpPr>
          <p:cNvPr id="31" name="TextBox 30"/>
          <p:cNvSpPr txBox="1"/>
          <p:nvPr/>
        </p:nvSpPr>
        <p:spPr>
          <a:xfrm>
            <a:off x="6718808" y="2765833"/>
            <a:ext cx="513282" cy="307777"/>
          </a:xfrm>
          <a:prstGeom prst="rect">
            <a:avLst/>
          </a:prstGeom>
          <a:noFill/>
        </p:spPr>
        <p:txBody>
          <a:bodyPr wrap="none" rtlCol="0">
            <a:spAutoFit/>
          </a:bodyPr>
          <a:lstStyle/>
          <a:p>
            <a:r>
              <a:rPr lang="en-US" sz="1400" dirty="0" smtClean="0">
                <a:solidFill>
                  <a:srgbClr val="0070C0"/>
                </a:solidFill>
              </a:rPr>
              <a:t>Bore</a:t>
            </a:r>
            <a:endParaRPr lang="en-US" sz="1400" dirty="0">
              <a:solidFill>
                <a:srgbClr val="0070C0"/>
              </a:solidFill>
            </a:endParaRPr>
          </a:p>
        </p:txBody>
      </p:sp>
      <p:sp>
        <p:nvSpPr>
          <p:cNvPr id="33" name="TextBox 32"/>
          <p:cNvSpPr txBox="1"/>
          <p:nvPr/>
        </p:nvSpPr>
        <p:spPr>
          <a:xfrm>
            <a:off x="7774838" y="5171003"/>
            <a:ext cx="812421" cy="307777"/>
          </a:xfrm>
          <a:prstGeom prst="rect">
            <a:avLst/>
          </a:prstGeom>
          <a:noFill/>
        </p:spPr>
        <p:txBody>
          <a:bodyPr wrap="square" rtlCol="0">
            <a:spAutoFit/>
          </a:bodyPr>
          <a:lstStyle/>
          <a:p>
            <a:pPr algn="ctr"/>
            <a:r>
              <a:rPr lang="en-US" sz="1400" smtClean="0">
                <a:solidFill>
                  <a:srgbClr val="0070C0"/>
                </a:solidFill>
              </a:rPr>
              <a:t>Leg</a:t>
            </a:r>
            <a:endParaRPr lang="en-US" sz="1400" dirty="0">
              <a:solidFill>
                <a:srgbClr val="0070C0"/>
              </a:solidFill>
            </a:endParaRPr>
          </a:p>
        </p:txBody>
      </p:sp>
      <p:grpSp>
        <p:nvGrpSpPr>
          <p:cNvPr id="17" name="Group 16"/>
          <p:cNvGrpSpPr/>
          <p:nvPr/>
        </p:nvGrpSpPr>
        <p:grpSpPr>
          <a:xfrm>
            <a:off x="6684899" y="4051554"/>
            <a:ext cx="547191" cy="1630761"/>
            <a:chOff x="2351608" y="3553483"/>
            <a:chExt cx="547191" cy="1630761"/>
          </a:xfrm>
        </p:grpSpPr>
        <p:sp>
          <p:nvSpPr>
            <p:cNvPr id="34" name="Rectangle 33"/>
            <p:cNvSpPr/>
            <p:nvPr/>
          </p:nvSpPr>
          <p:spPr>
            <a:xfrm>
              <a:off x="2555071" y="3553483"/>
              <a:ext cx="140266" cy="146811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351608" y="5028796"/>
              <a:ext cx="547191" cy="1554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897330" y="3787726"/>
            <a:ext cx="125263" cy="524432"/>
            <a:chOff x="4760681" y="3918566"/>
            <a:chExt cx="125263" cy="524432"/>
          </a:xfrm>
        </p:grpSpPr>
        <p:sp>
          <p:nvSpPr>
            <p:cNvPr id="19" name="Rectangle 18"/>
            <p:cNvSpPr/>
            <p:nvPr/>
          </p:nvSpPr>
          <p:spPr>
            <a:xfrm>
              <a:off x="4760681" y="4051554"/>
              <a:ext cx="125263" cy="12585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823312" y="3918566"/>
              <a:ext cx="2899" cy="524432"/>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7035663" y="3826037"/>
            <a:ext cx="720069" cy="307777"/>
          </a:xfrm>
          <a:prstGeom prst="rect">
            <a:avLst/>
          </a:prstGeom>
          <a:noFill/>
        </p:spPr>
        <p:txBody>
          <a:bodyPr wrap="none" rtlCol="0">
            <a:spAutoFit/>
          </a:bodyPr>
          <a:lstStyle/>
          <a:p>
            <a:r>
              <a:rPr lang="en-US" sz="1400" dirty="0" smtClean="0">
                <a:solidFill>
                  <a:schemeClr val="bg1">
                    <a:lumMod val="50000"/>
                  </a:schemeClr>
                </a:solidFill>
              </a:rPr>
              <a:t>Spinner</a:t>
            </a:r>
            <a:endParaRPr lang="en-US" sz="1400" dirty="0">
              <a:solidFill>
                <a:schemeClr val="bg1">
                  <a:lumMod val="50000"/>
                </a:schemeClr>
              </a:solidFill>
            </a:endParaRPr>
          </a:p>
        </p:txBody>
      </p:sp>
      <p:sp>
        <p:nvSpPr>
          <p:cNvPr id="41" name="TextBox 40"/>
          <p:cNvSpPr txBox="1"/>
          <p:nvPr/>
        </p:nvSpPr>
        <p:spPr>
          <a:xfrm>
            <a:off x="6896623" y="3623932"/>
            <a:ext cx="523733" cy="307777"/>
          </a:xfrm>
          <a:prstGeom prst="rect">
            <a:avLst/>
          </a:prstGeom>
          <a:noFill/>
        </p:spPr>
        <p:txBody>
          <a:bodyPr wrap="none" rtlCol="0">
            <a:spAutoFit/>
          </a:bodyPr>
          <a:lstStyle/>
          <a:p>
            <a:r>
              <a:rPr lang="en-US" sz="1400" dirty="0" smtClean="0">
                <a:solidFill>
                  <a:schemeClr val="accent4">
                    <a:lumMod val="50000"/>
                  </a:schemeClr>
                </a:solidFill>
              </a:rPr>
              <a:t>Tube</a:t>
            </a:r>
            <a:endParaRPr lang="en-US" sz="1400" dirty="0">
              <a:solidFill>
                <a:schemeClr val="accent4">
                  <a:lumMod val="50000"/>
                </a:schemeClr>
              </a:solidFill>
            </a:endParaRPr>
          </a:p>
        </p:txBody>
      </p:sp>
      <p:cxnSp>
        <p:nvCxnSpPr>
          <p:cNvPr id="45" name="Straight Arrow Connector 44"/>
          <p:cNvCxnSpPr/>
          <p:nvPr/>
        </p:nvCxnSpPr>
        <p:spPr>
          <a:xfrm>
            <a:off x="6522955" y="4312158"/>
            <a:ext cx="391705" cy="0"/>
          </a:xfrm>
          <a:prstGeom prst="straightConnector1">
            <a:avLst/>
          </a:prstGeom>
          <a:ln>
            <a:solidFill>
              <a:schemeClr val="accent4">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785015" y="3979200"/>
            <a:ext cx="812421" cy="307777"/>
          </a:xfrm>
          <a:prstGeom prst="rect">
            <a:avLst/>
          </a:prstGeom>
          <a:noFill/>
        </p:spPr>
        <p:txBody>
          <a:bodyPr wrap="square" rtlCol="0">
            <a:spAutoFit/>
          </a:bodyPr>
          <a:lstStyle/>
          <a:p>
            <a:pPr algn="ctr"/>
            <a:r>
              <a:rPr lang="en-US" sz="1400" smtClean="0">
                <a:solidFill>
                  <a:srgbClr val="0070C0"/>
                </a:solidFill>
              </a:rPr>
              <a:t>Float</a:t>
            </a:r>
            <a:endParaRPr lang="en-US" sz="1400" dirty="0">
              <a:solidFill>
                <a:srgbClr val="0070C0"/>
              </a:solidFill>
            </a:endParaRPr>
          </a:p>
        </p:txBody>
      </p:sp>
      <p:sp>
        <p:nvSpPr>
          <p:cNvPr id="47" name="TextBox 46"/>
          <p:cNvSpPr txBox="1"/>
          <p:nvPr/>
        </p:nvSpPr>
        <p:spPr>
          <a:xfrm>
            <a:off x="6070750" y="4264687"/>
            <a:ext cx="857542" cy="307777"/>
          </a:xfrm>
          <a:prstGeom prst="rect">
            <a:avLst/>
          </a:prstGeom>
          <a:noFill/>
        </p:spPr>
        <p:txBody>
          <a:bodyPr wrap="none" rtlCol="0">
            <a:spAutoFit/>
          </a:bodyPr>
          <a:lstStyle/>
          <a:p>
            <a:r>
              <a:rPr lang="en-US" sz="1400" dirty="0">
                <a:solidFill>
                  <a:schemeClr val="accent2">
                    <a:lumMod val="50000"/>
                  </a:schemeClr>
                </a:solidFill>
              </a:rPr>
              <a:t>d</a:t>
            </a:r>
            <a:r>
              <a:rPr lang="en-US" sz="1400" dirty="0" smtClean="0">
                <a:solidFill>
                  <a:schemeClr val="accent2">
                    <a:lumMod val="50000"/>
                  </a:schemeClr>
                </a:solidFill>
              </a:rPr>
              <a:t>amage?</a:t>
            </a:r>
            <a:endParaRPr lang="en-US" sz="1400" dirty="0">
              <a:solidFill>
                <a:schemeClr val="accent2">
                  <a:lumMod val="50000"/>
                </a:schemeClr>
              </a:solidFill>
            </a:endParaRPr>
          </a:p>
        </p:txBody>
      </p:sp>
    </p:spTree>
    <p:extLst>
      <p:ext uri="{BB962C8B-B14F-4D97-AF65-F5344CB8AC3E}">
        <p14:creationId xmlns:p14="http://schemas.microsoft.com/office/powerpoint/2010/main" val="1523392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65ACA30-2EA0-FE4A-AFED-79F43CC64659}" vid="{EB1EAE0C-78DD-544E-8807-45C85C18AB06}"/>
    </a:ext>
  </a:extLst>
</a:theme>
</file>

<file path=docProps/app.xml><?xml version="1.0" encoding="utf-8"?>
<Properties xmlns="http://schemas.openxmlformats.org/officeDocument/2006/extended-properties" xmlns:vt="http://schemas.openxmlformats.org/officeDocument/2006/docPropsVTypes">
  <Template>SNSPPTNMR</Template>
  <TotalTime>347</TotalTime>
  <Words>1214</Words>
  <Application>Microsoft Macintosh PowerPoint</Application>
  <PresentationFormat>On-screen Show (4:3)</PresentationFormat>
  <Paragraphs>117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Courier New</vt:lpstr>
      <vt:lpstr>Trebuchet MS</vt:lpstr>
      <vt:lpstr>Tw Cen MT</vt:lpstr>
      <vt:lpstr>Wingdings</vt:lpstr>
      <vt:lpstr>Wingdings 2</vt:lpstr>
      <vt:lpstr>Median</vt:lpstr>
      <vt:lpstr>School of Natural Sciences NMR Facility</vt:lpstr>
      <vt:lpstr>The NMR Instruments  </vt:lpstr>
      <vt:lpstr>The Available NMR Experiments  </vt:lpstr>
      <vt:lpstr>Access to the NMR Facility and Data  </vt:lpstr>
      <vt:lpstr>The 400 and 500 are Highly Automated!</vt:lpstr>
      <vt:lpstr>Some Safety Issues</vt:lpstr>
      <vt:lpstr>Some Safety Issues</vt:lpstr>
      <vt:lpstr>Some Safety Issues</vt:lpstr>
      <vt:lpstr>Some Safety Issues</vt:lpstr>
      <vt:lpstr>Auto Sample Insertion – MR400 DD2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Natural Sciences NMR Facility</dc:title>
  <dc:creator>Microsoft Office User</dc:creator>
  <cp:lastModifiedBy>Microsoft Office User</cp:lastModifiedBy>
  <cp:revision>36</cp:revision>
  <dcterms:created xsi:type="dcterms:W3CDTF">2016-06-13T19:38:12Z</dcterms:created>
  <dcterms:modified xsi:type="dcterms:W3CDTF">2016-06-17T22:39:47Z</dcterms:modified>
</cp:coreProperties>
</file>